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427" r:id="rId2"/>
    <p:sldId id="606" r:id="rId3"/>
    <p:sldId id="608" r:id="rId4"/>
    <p:sldId id="1092" r:id="rId5"/>
    <p:sldId id="1138" r:id="rId6"/>
    <p:sldId id="1400" r:id="rId7"/>
    <p:sldId id="1401" r:id="rId8"/>
    <p:sldId id="1402" r:id="rId9"/>
    <p:sldId id="1403" r:id="rId10"/>
    <p:sldId id="1404" r:id="rId11"/>
    <p:sldId id="941" r:id="rId12"/>
    <p:sldId id="453" r:id="rId13"/>
    <p:sldId id="433" r:id="rId14"/>
    <p:sldId id="431" r:id="rId15"/>
    <p:sldId id="1405" r:id="rId16"/>
    <p:sldId id="465" r:id="rId17"/>
    <p:sldId id="594" r:id="rId18"/>
    <p:sldId id="595" r:id="rId19"/>
    <p:sldId id="496" r:id="rId20"/>
    <p:sldId id="439" r:id="rId21"/>
    <p:sldId id="454" r:id="rId22"/>
    <p:sldId id="503" r:id="rId23"/>
    <p:sldId id="504" r:id="rId24"/>
    <p:sldId id="597" r:id="rId25"/>
    <p:sldId id="506" r:id="rId26"/>
    <p:sldId id="601" r:id="rId27"/>
    <p:sldId id="455" r:id="rId28"/>
    <p:sldId id="458" r:id="rId29"/>
    <p:sldId id="1407" r:id="rId30"/>
    <p:sldId id="459" r:id="rId31"/>
    <p:sldId id="456" r:id="rId32"/>
    <p:sldId id="599" r:id="rId33"/>
    <p:sldId id="464" r:id="rId34"/>
    <p:sldId id="462" r:id="rId35"/>
    <p:sldId id="457" r:id="rId36"/>
    <p:sldId id="600" r:id="rId37"/>
    <p:sldId id="437" r:id="rId38"/>
    <p:sldId id="436" r:id="rId39"/>
    <p:sldId id="450" r:id="rId40"/>
    <p:sldId id="962" r:id="rId41"/>
    <p:sldId id="946" r:id="rId42"/>
    <p:sldId id="461" r:id="rId43"/>
    <p:sldId id="1406" r:id="rId44"/>
    <p:sldId id="452" r:id="rId45"/>
  </p:sldIdLst>
  <p:sldSz cx="12192000" cy="6858000"/>
  <p:notesSz cx="6858000" cy="9144000"/>
  <p:custDataLst>
    <p:tags r:id="rId48"/>
  </p:custDataLst>
  <p:defaultTextStyle>
    <a:defPPr>
      <a:defRPr lang="en-US"/>
    </a:defPPr>
    <a:lvl1pPr marL="0" algn="l" defTabSz="914326" rtl="0" eaLnBrk="1" latinLnBrk="0" hangingPunct="1">
      <a:defRPr sz="1800" kern="1200">
        <a:solidFill>
          <a:schemeClr val="tx1"/>
        </a:solidFill>
        <a:latin typeface="+mn-lt"/>
        <a:ea typeface="+mn-ea"/>
        <a:cs typeface="+mn-cs"/>
      </a:defRPr>
    </a:lvl1pPr>
    <a:lvl2pPr marL="457164" algn="l" defTabSz="914326" rtl="0" eaLnBrk="1" latinLnBrk="0" hangingPunct="1">
      <a:defRPr sz="1800" kern="1200">
        <a:solidFill>
          <a:schemeClr val="tx1"/>
        </a:solidFill>
        <a:latin typeface="+mn-lt"/>
        <a:ea typeface="+mn-ea"/>
        <a:cs typeface="+mn-cs"/>
      </a:defRPr>
    </a:lvl2pPr>
    <a:lvl3pPr marL="914326" algn="l" defTabSz="914326" rtl="0" eaLnBrk="1" latinLnBrk="0" hangingPunct="1">
      <a:defRPr sz="1800" kern="1200">
        <a:solidFill>
          <a:schemeClr val="tx1"/>
        </a:solidFill>
        <a:latin typeface="+mn-lt"/>
        <a:ea typeface="+mn-ea"/>
        <a:cs typeface="+mn-cs"/>
      </a:defRPr>
    </a:lvl3pPr>
    <a:lvl4pPr marL="1371490" algn="l" defTabSz="914326" rtl="0" eaLnBrk="1" latinLnBrk="0" hangingPunct="1">
      <a:defRPr sz="1800" kern="1200">
        <a:solidFill>
          <a:schemeClr val="tx1"/>
        </a:solidFill>
        <a:latin typeface="+mn-lt"/>
        <a:ea typeface="+mn-ea"/>
        <a:cs typeface="+mn-cs"/>
      </a:defRPr>
    </a:lvl4pPr>
    <a:lvl5pPr marL="1828654" algn="l" defTabSz="914326" rtl="0" eaLnBrk="1" latinLnBrk="0" hangingPunct="1">
      <a:defRPr sz="1800" kern="1200">
        <a:solidFill>
          <a:schemeClr val="tx1"/>
        </a:solidFill>
        <a:latin typeface="+mn-lt"/>
        <a:ea typeface="+mn-ea"/>
        <a:cs typeface="+mn-cs"/>
      </a:defRPr>
    </a:lvl5pPr>
    <a:lvl6pPr marL="2285818" algn="l" defTabSz="914326" rtl="0" eaLnBrk="1" latinLnBrk="0" hangingPunct="1">
      <a:defRPr sz="1800" kern="1200">
        <a:solidFill>
          <a:schemeClr val="tx1"/>
        </a:solidFill>
        <a:latin typeface="+mn-lt"/>
        <a:ea typeface="+mn-ea"/>
        <a:cs typeface="+mn-cs"/>
      </a:defRPr>
    </a:lvl6pPr>
    <a:lvl7pPr marL="2742980" algn="l" defTabSz="914326" rtl="0" eaLnBrk="1" latinLnBrk="0" hangingPunct="1">
      <a:defRPr sz="1800" kern="1200">
        <a:solidFill>
          <a:schemeClr val="tx1"/>
        </a:solidFill>
        <a:latin typeface="+mn-lt"/>
        <a:ea typeface="+mn-ea"/>
        <a:cs typeface="+mn-cs"/>
      </a:defRPr>
    </a:lvl7pPr>
    <a:lvl8pPr marL="3200144" algn="l" defTabSz="914326" rtl="0" eaLnBrk="1" latinLnBrk="0" hangingPunct="1">
      <a:defRPr sz="1800" kern="1200">
        <a:solidFill>
          <a:schemeClr val="tx1"/>
        </a:solidFill>
        <a:latin typeface="+mn-lt"/>
        <a:ea typeface="+mn-ea"/>
        <a:cs typeface="+mn-cs"/>
      </a:defRPr>
    </a:lvl8pPr>
    <a:lvl9pPr marL="3657308" algn="l" defTabSz="9143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4" userDrawn="1">
          <p15:clr>
            <a:srgbClr val="A4A3A4"/>
          </p15:clr>
        </p15:guide>
        <p15:guide id="2" pos="648" userDrawn="1">
          <p15:clr>
            <a:srgbClr val="A4A3A4"/>
          </p15:clr>
        </p15:guide>
        <p15:guide id="3" orient="horz" pos="4128" userDrawn="1">
          <p15:clr>
            <a:srgbClr val="A4A3A4"/>
          </p15:clr>
        </p15:guide>
        <p15:guide id="4" pos="1152" userDrawn="1">
          <p15:clr>
            <a:srgbClr val="A4A3A4"/>
          </p15:clr>
        </p15:guide>
        <p15:guide id="5"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es, Diana (SFO-MRM)" initials="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C1F"/>
    <a:srgbClr val="FFFFFF"/>
    <a:srgbClr val="3D4E79"/>
    <a:srgbClr val="4D638C"/>
    <a:srgbClr val="F8DA21"/>
    <a:srgbClr val="F6F1D2"/>
    <a:srgbClr val="E8D29B"/>
    <a:srgbClr val="9ABF3C"/>
    <a:srgbClr val="EE3024"/>
    <a:srgbClr val="009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500" autoAdjust="0"/>
  </p:normalViewPr>
  <p:slideViewPr>
    <p:cSldViewPr snapToGrid="0" showGuides="1">
      <p:cViewPr varScale="1">
        <p:scale>
          <a:sx n="86" d="100"/>
          <a:sy n="86" d="100"/>
        </p:scale>
        <p:origin x="514" y="58"/>
      </p:cViewPr>
      <p:guideLst>
        <p:guide orient="horz" pos="1664"/>
        <p:guide pos="648"/>
        <p:guide orient="horz" pos="4128"/>
        <p:guide pos="1152"/>
        <p:guide pos="576"/>
      </p:guideLst>
    </p:cSldViewPr>
  </p:slideViewPr>
  <p:notesTextViewPr>
    <p:cViewPr>
      <p:scale>
        <a:sx n="1" d="1"/>
        <a:sy n="1" d="1"/>
      </p:scale>
      <p:origin x="0" y="0"/>
    </p:cViewPr>
  </p:notesTextViewPr>
  <p:sorterViewPr>
    <p:cViewPr>
      <p:scale>
        <a:sx n="171" d="100"/>
        <a:sy n="171" d="100"/>
      </p:scale>
      <p:origin x="0" y="-14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B6597-9EBC-43D5-A703-5BC6769EEBA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56336118-3F81-4C94-AC29-B76E2F12336F}">
      <dgm:prSet phldrT="[Text]" custT="1"/>
      <dgm:spPr/>
      <dgm:t>
        <a:bodyPr/>
        <a:lstStyle/>
        <a:p>
          <a:r>
            <a:rPr lang="en-US" sz="1800" dirty="0"/>
            <a:t>Housing</a:t>
          </a:r>
        </a:p>
      </dgm:t>
    </dgm:pt>
    <dgm:pt modelId="{E649E359-C64F-4328-A7A4-9ADA61B5DAED}" type="parTrans" cxnId="{515A2455-DACE-4601-8E52-9CBB7EB9AD59}">
      <dgm:prSet/>
      <dgm:spPr/>
      <dgm:t>
        <a:bodyPr/>
        <a:lstStyle/>
        <a:p>
          <a:endParaRPr lang="en-US"/>
        </a:p>
      </dgm:t>
    </dgm:pt>
    <dgm:pt modelId="{D06A2634-E725-4077-BC8A-3803F265ADB6}" type="sibTrans" cxnId="{515A2455-DACE-4601-8E52-9CBB7EB9AD59}">
      <dgm:prSet/>
      <dgm:spPr/>
      <dgm:t>
        <a:bodyPr/>
        <a:lstStyle/>
        <a:p>
          <a:endParaRPr lang="en-US"/>
        </a:p>
      </dgm:t>
    </dgm:pt>
    <dgm:pt modelId="{8F3D2AAE-E44A-41BA-87ED-0C3134B3B50D}">
      <dgm:prSet phldrT="[Text]" custT="1"/>
      <dgm:spPr/>
      <dgm:t>
        <a:bodyPr/>
        <a:lstStyle/>
        <a:p>
          <a:r>
            <a:rPr lang="en-US" sz="1800" dirty="0"/>
            <a:t>Health Insurance</a:t>
          </a:r>
        </a:p>
      </dgm:t>
    </dgm:pt>
    <dgm:pt modelId="{5A633EC1-DFE6-49AA-ADAB-2EA60650673C}" type="parTrans" cxnId="{6BE9DBF8-60EF-46D5-B296-9B2DBACB8516}">
      <dgm:prSet/>
      <dgm:spPr/>
      <dgm:t>
        <a:bodyPr/>
        <a:lstStyle/>
        <a:p>
          <a:endParaRPr lang="en-US"/>
        </a:p>
      </dgm:t>
    </dgm:pt>
    <dgm:pt modelId="{F1507757-1DB3-4592-9142-945B75BA826A}" type="sibTrans" cxnId="{6BE9DBF8-60EF-46D5-B296-9B2DBACB8516}">
      <dgm:prSet/>
      <dgm:spPr/>
      <dgm:t>
        <a:bodyPr/>
        <a:lstStyle/>
        <a:p>
          <a:endParaRPr lang="en-US"/>
        </a:p>
      </dgm:t>
    </dgm:pt>
    <dgm:pt modelId="{4FCD830C-50FF-4C27-9242-F8FD37B97E0F}">
      <dgm:prSet phldrT="[Text]" custT="1"/>
      <dgm:spPr/>
      <dgm:t>
        <a:bodyPr/>
        <a:lstStyle/>
        <a:p>
          <a:r>
            <a:rPr lang="en-US" sz="1800" dirty="0"/>
            <a:t>Health</a:t>
          </a:r>
        </a:p>
        <a:p>
          <a:r>
            <a:rPr lang="en-US" sz="1800" dirty="0"/>
            <a:t>Literacy</a:t>
          </a:r>
        </a:p>
      </dgm:t>
    </dgm:pt>
    <dgm:pt modelId="{B0AAFBB6-1EDE-4423-94C1-ED59CEFA2E7D}" type="parTrans" cxnId="{8D9EC787-5A55-4963-BE92-2D447B13A4A5}">
      <dgm:prSet/>
      <dgm:spPr/>
      <dgm:t>
        <a:bodyPr/>
        <a:lstStyle/>
        <a:p>
          <a:endParaRPr lang="en-US"/>
        </a:p>
      </dgm:t>
    </dgm:pt>
    <dgm:pt modelId="{25ACE473-A6C8-4FE1-85A5-69092D50B456}" type="sibTrans" cxnId="{8D9EC787-5A55-4963-BE92-2D447B13A4A5}">
      <dgm:prSet/>
      <dgm:spPr/>
      <dgm:t>
        <a:bodyPr/>
        <a:lstStyle/>
        <a:p>
          <a:endParaRPr lang="en-US"/>
        </a:p>
      </dgm:t>
    </dgm:pt>
    <dgm:pt modelId="{B8E66B59-3F89-428B-9BA3-445C97F3B327}">
      <dgm:prSet phldrT="[Text]" custT="1"/>
      <dgm:spPr/>
      <dgm:t>
        <a:bodyPr/>
        <a:lstStyle/>
        <a:p>
          <a:r>
            <a:rPr lang="en-US" sz="1800" dirty="0"/>
            <a:t>Community</a:t>
          </a:r>
        </a:p>
      </dgm:t>
    </dgm:pt>
    <dgm:pt modelId="{DE643349-8F51-4213-96B9-E45F6F93A8E9}" type="parTrans" cxnId="{83AED938-3066-49B2-8006-A213D80119B8}">
      <dgm:prSet/>
      <dgm:spPr/>
      <dgm:t>
        <a:bodyPr/>
        <a:lstStyle/>
        <a:p>
          <a:endParaRPr lang="en-US"/>
        </a:p>
      </dgm:t>
    </dgm:pt>
    <dgm:pt modelId="{EC2D90EF-57C1-4DFC-B714-4800DC689934}" type="sibTrans" cxnId="{83AED938-3066-49B2-8006-A213D80119B8}">
      <dgm:prSet/>
      <dgm:spPr/>
      <dgm:t>
        <a:bodyPr/>
        <a:lstStyle/>
        <a:p>
          <a:endParaRPr lang="en-US"/>
        </a:p>
      </dgm:t>
    </dgm:pt>
    <dgm:pt modelId="{8B979319-5A27-4673-A6FE-375D8C123556}">
      <dgm:prSet phldrT="[Text]" custT="1"/>
      <dgm:spPr/>
      <dgm:t>
        <a:bodyPr/>
        <a:lstStyle/>
        <a:p>
          <a:r>
            <a:rPr lang="en-US" sz="1800" dirty="0"/>
            <a:t>Discrimination</a:t>
          </a:r>
        </a:p>
      </dgm:t>
    </dgm:pt>
    <dgm:pt modelId="{39D0A26A-4C0B-45A7-8EF6-B3654583ED46}" type="parTrans" cxnId="{DFBF4D49-7B16-426F-9D8C-3FBF9B8FE9D4}">
      <dgm:prSet/>
      <dgm:spPr/>
      <dgm:t>
        <a:bodyPr/>
        <a:lstStyle/>
        <a:p>
          <a:endParaRPr lang="en-US"/>
        </a:p>
      </dgm:t>
    </dgm:pt>
    <dgm:pt modelId="{5D1DF5CE-8B66-4686-9FDB-80F592A7E370}" type="sibTrans" cxnId="{DFBF4D49-7B16-426F-9D8C-3FBF9B8FE9D4}">
      <dgm:prSet/>
      <dgm:spPr/>
      <dgm:t>
        <a:bodyPr/>
        <a:lstStyle/>
        <a:p>
          <a:endParaRPr lang="en-US"/>
        </a:p>
      </dgm:t>
    </dgm:pt>
    <dgm:pt modelId="{31AB35F4-672E-4772-AE28-EC397AFA0E20}">
      <dgm:prSet phldrT="[Text]" custT="1"/>
      <dgm:spPr>
        <a:noFill/>
        <a:ln>
          <a:noFill/>
        </a:ln>
      </dgm:spPr>
      <dgm:t>
        <a:bodyPr/>
        <a:lstStyle/>
        <a:p>
          <a:endParaRPr lang="en-US" sz="2800" dirty="0"/>
        </a:p>
      </dgm:t>
    </dgm:pt>
    <dgm:pt modelId="{B07F49DE-8255-44D8-8274-22F1FD655054}" type="sibTrans" cxnId="{C8516624-DD9B-4739-AAAB-51A7FA575A49}">
      <dgm:prSet/>
      <dgm:spPr/>
      <dgm:t>
        <a:bodyPr/>
        <a:lstStyle/>
        <a:p>
          <a:endParaRPr lang="en-US"/>
        </a:p>
      </dgm:t>
    </dgm:pt>
    <dgm:pt modelId="{01463627-F3F0-4FDE-9AD8-3F56D0EDE724}" type="parTrans" cxnId="{C8516624-DD9B-4739-AAAB-51A7FA575A49}">
      <dgm:prSet/>
      <dgm:spPr/>
      <dgm:t>
        <a:bodyPr/>
        <a:lstStyle/>
        <a:p>
          <a:endParaRPr lang="en-US"/>
        </a:p>
      </dgm:t>
    </dgm:pt>
    <dgm:pt modelId="{47541103-F201-4474-B491-EE049E544DA8}" type="pres">
      <dgm:prSet presAssocID="{8CCB6597-9EBC-43D5-A703-5BC6769EEBAA}" presName="cycle" presStyleCnt="0">
        <dgm:presLayoutVars>
          <dgm:chMax val="1"/>
          <dgm:dir/>
          <dgm:animLvl val="ctr"/>
          <dgm:resizeHandles val="exact"/>
        </dgm:presLayoutVars>
      </dgm:prSet>
      <dgm:spPr/>
    </dgm:pt>
    <dgm:pt modelId="{DE15933E-DD42-48C5-8514-79EC05318C97}" type="pres">
      <dgm:prSet presAssocID="{31AB35F4-672E-4772-AE28-EC397AFA0E20}" presName="centerShape" presStyleLbl="node0" presStyleIdx="0" presStyleCnt="1" custScaleX="130339" custScaleY="124147" custLinFactNeighborY="533"/>
      <dgm:spPr/>
    </dgm:pt>
    <dgm:pt modelId="{EC346125-0BA0-46B9-952A-F43084F2DEDB}" type="pres">
      <dgm:prSet presAssocID="{E649E359-C64F-4328-A7A4-9ADA61B5DAED}" presName="parTrans" presStyleLbl="bgSibTrans2D1" presStyleIdx="0" presStyleCnt="5" custScaleX="152888" custLinFactNeighborX="0" custLinFactNeighborY="21368"/>
      <dgm:spPr/>
    </dgm:pt>
    <dgm:pt modelId="{C83C6C29-D051-49C2-8146-01F5A5F59344}" type="pres">
      <dgm:prSet presAssocID="{56336118-3F81-4C94-AC29-B76E2F12336F}" presName="node" presStyleLbl="node1" presStyleIdx="0" presStyleCnt="5" custScaleX="114041" custRadScaleRad="116597" custRadScaleInc="3486">
        <dgm:presLayoutVars>
          <dgm:bulletEnabled val="1"/>
        </dgm:presLayoutVars>
      </dgm:prSet>
      <dgm:spPr/>
    </dgm:pt>
    <dgm:pt modelId="{0C67F70A-CB9A-48AC-83AD-782AD6ADFF7E}" type="pres">
      <dgm:prSet presAssocID="{5A633EC1-DFE6-49AA-ADAB-2EA60650673C}" presName="parTrans" presStyleLbl="bgSibTrans2D1" presStyleIdx="1" presStyleCnt="5" custScaleX="141058"/>
      <dgm:spPr/>
    </dgm:pt>
    <dgm:pt modelId="{707CB0A4-14A7-4795-82E0-027EB0D5268A}" type="pres">
      <dgm:prSet presAssocID="{8F3D2AAE-E44A-41BA-87ED-0C3134B3B50D}" presName="node" presStyleLbl="node1" presStyleIdx="1" presStyleCnt="5" custScaleX="131616" custScaleY="101039" custRadScaleRad="112824" custRadScaleInc="-10380">
        <dgm:presLayoutVars>
          <dgm:bulletEnabled val="1"/>
        </dgm:presLayoutVars>
      </dgm:prSet>
      <dgm:spPr/>
    </dgm:pt>
    <dgm:pt modelId="{04F0F71D-EC8A-48CD-A113-4C67FE75E38B}" type="pres">
      <dgm:prSet presAssocID="{B0AAFBB6-1EDE-4423-94C1-ED59CEFA2E7D}" presName="parTrans" presStyleLbl="bgSibTrans2D1" presStyleIdx="2" presStyleCnt="5" custScaleX="118329" custScaleY="111359" custLinFactNeighborX="7196" custLinFactNeighborY="8294"/>
      <dgm:spPr/>
    </dgm:pt>
    <dgm:pt modelId="{7A11324C-7E69-4584-98FF-C6B2B9CA4B58}" type="pres">
      <dgm:prSet presAssocID="{4FCD830C-50FF-4C27-9242-F8FD37B97E0F}" presName="node" presStyleLbl="node1" presStyleIdx="2" presStyleCnt="5" custScaleY="104559" custRadScaleRad="105451" custRadScaleInc="5644">
        <dgm:presLayoutVars>
          <dgm:bulletEnabled val="1"/>
        </dgm:presLayoutVars>
      </dgm:prSet>
      <dgm:spPr/>
    </dgm:pt>
    <dgm:pt modelId="{F7DED667-FB62-4655-ACC0-5F9C9A2945EF}" type="pres">
      <dgm:prSet presAssocID="{DE643349-8F51-4213-96B9-E45F6F93A8E9}" presName="parTrans" presStyleLbl="bgSibTrans2D1" presStyleIdx="3" presStyleCnt="5" custScaleX="124953"/>
      <dgm:spPr/>
    </dgm:pt>
    <dgm:pt modelId="{EFF40D16-22E7-43BA-ABD1-CFD990617326}" type="pres">
      <dgm:prSet presAssocID="{B8E66B59-3F89-428B-9BA3-445C97F3B327}" presName="node" presStyleLbl="node1" presStyleIdx="3" presStyleCnt="5" custScaleX="141010" custScaleY="108743" custRadScaleRad="128372" custRadScaleInc="19159">
        <dgm:presLayoutVars>
          <dgm:bulletEnabled val="1"/>
        </dgm:presLayoutVars>
      </dgm:prSet>
      <dgm:spPr/>
    </dgm:pt>
    <dgm:pt modelId="{BC64D6CC-791C-4FA1-90EE-29FBB4D99900}" type="pres">
      <dgm:prSet presAssocID="{39D0A26A-4C0B-45A7-8EF6-B3654583ED46}" presName="parTrans" presStyleLbl="bgSibTrans2D1" presStyleIdx="4" presStyleCnt="5" custScaleX="86385" custScaleY="96089" custLinFactNeighborX="-22303" custLinFactNeighborY="39948"/>
      <dgm:spPr/>
    </dgm:pt>
    <dgm:pt modelId="{7B27305D-BB27-410E-9EEB-5FEE4DAC91B4}" type="pres">
      <dgm:prSet presAssocID="{8B979319-5A27-4673-A6FE-375D8C123556}" presName="node" presStyleLbl="node1" presStyleIdx="4" presStyleCnt="5" custScaleX="174124" custRadScaleRad="140959" custRadScaleInc="-4637">
        <dgm:presLayoutVars>
          <dgm:bulletEnabled val="1"/>
        </dgm:presLayoutVars>
      </dgm:prSet>
      <dgm:spPr/>
    </dgm:pt>
  </dgm:ptLst>
  <dgm:cxnLst>
    <dgm:cxn modelId="{6CA92416-8F82-4EC0-B99C-96A393822FE6}" type="presOf" srcId="{39D0A26A-4C0B-45A7-8EF6-B3654583ED46}" destId="{BC64D6CC-791C-4FA1-90EE-29FBB4D99900}" srcOrd="0" destOrd="0" presId="urn:microsoft.com/office/officeart/2005/8/layout/radial4"/>
    <dgm:cxn modelId="{C8516624-DD9B-4739-AAAB-51A7FA575A49}" srcId="{8CCB6597-9EBC-43D5-A703-5BC6769EEBAA}" destId="{31AB35F4-672E-4772-AE28-EC397AFA0E20}" srcOrd="0" destOrd="0" parTransId="{01463627-F3F0-4FDE-9AD8-3F56D0EDE724}" sibTransId="{B07F49DE-8255-44D8-8274-22F1FD655054}"/>
    <dgm:cxn modelId="{ACE4562B-91C6-4887-820D-F31E5BCC5243}" type="presOf" srcId="{56336118-3F81-4C94-AC29-B76E2F12336F}" destId="{C83C6C29-D051-49C2-8146-01F5A5F59344}" srcOrd="0" destOrd="0" presId="urn:microsoft.com/office/officeart/2005/8/layout/radial4"/>
    <dgm:cxn modelId="{83AED938-3066-49B2-8006-A213D80119B8}" srcId="{31AB35F4-672E-4772-AE28-EC397AFA0E20}" destId="{B8E66B59-3F89-428B-9BA3-445C97F3B327}" srcOrd="3" destOrd="0" parTransId="{DE643349-8F51-4213-96B9-E45F6F93A8E9}" sibTransId="{EC2D90EF-57C1-4DFC-B714-4800DC689934}"/>
    <dgm:cxn modelId="{DFBF4D49-7B16-426F-9D8C-3FBF9B8FE9D4}" srcId="{31AB35F4-672E-4772-AE28-EC397AFA0E20}" destId="{8B979319-5A27-4673-A6FE-375D8C123556}" srcOrd="4" destOrd="0" parTransId="{39D0A26A-4C0B-45A7-8EF6-B3654583ED46}" sibTransId="{5D1DF5CE-8B66-4686-9FDB-80F592A7E370}"/>
    <dgm:cxn modelId="{37102351-867E-445E-9C56-B78663F3BB58}" type="presOf" srcId="{B8E66B59-3F89-428B-9BA3-445C97F3B327}" destId="{EFF40D16-22E7-43BA-ABD1-CFD990617326}" srcOrd="0" destOrd="0" presId="urn:microsoft.com/office/officeart/2005/8/layout/radial4"/>
    <dgm:cxn modelId="{515A2455-DACE-4601-8E52-9CBB7EB9AD59}" srcId="{31AB35F4-672E-4772-AE28-EC397AFA0E20}" destId="{56336118-3F81-4C94-AC29-B76E2F12336F}" srcOrd="0" destOrd="0" parTransId="{E649E359-C64F-4328-A7A4-9ADA61B5DAED}" sibTransId="{D06A2634-E725-4077-BC8A-3803F265ADB6}"/>
    <dgm:cxn modelId="{14B01E5A-7F7C-41E5-B373-A958F441EA0C}" type="presOf" srcId="{4FCD830C-50FF-4C27-9242-F8FD37B97E0F}" destId="{7A11324C-7E69-4584-98FF-C6B2B9CA4B58}" srcOrd="0" destOrd="0" presId="urn:microsoft.com/office/officeart/2005/8/layout/radial4"/>
    <dgm:cxn modelId="{85FB6187-B71F-4B22-A812-812F885B47BB}" type="presOf" srcId="{DE643349-8F51-4213-96B9-E45F6F93A8E9}" destId="{F7DED667-FB62-4655-ACC0-5F9C9A2945EF}" srcOrd="0" destOrd="0" presId="urn:microsoft.com/office/officeart/2005/8/layout/radial4"/>
    <dgm:cxn modelId="{8D9EC787-5A55-4963-BE92-2D447B13A4A5}" srcId="{31AB35F4-672E-4772-AE28-EC397AFA0E20}" destId="{4FCD830C-50FF-4C27-9242-F8FD37B97E0F}" srcOrd="2" destOrd="0" parTransId="{B0AAFBB6-1EDE-4423-94C1-ED59CEFA2E7D}" sibTransId="{25ACE473-A6C8-4FE1-85A5-69092D50B456}"/>
    <dgm:cxn modelId="{F106589F-6493-4912-82BE-9B859DFEBCC8}" type="presOf" srcId="{E649E359-C64F-4328-A7A4-9ADA61B5DAED}" destId="{EC346125-0BA0-46B9-952A-F43084F2DEDB}" srcOrd="0" destOrd="0" presId="urn:microsoft.com/office/officeart/2005/8/layout/radial4"/>
    <dgm:cxn modelId="{2222F4A8-24F9-48DD-97BD-ECB7244C9A16}" type="presOf" srcId="{8CCB6597-9EBC-43D5-A703-5BC6769EEBAA}" destId="{47541103-F201-4474-B491-EE049E544DA8}" srcOrd="0" destOrd="0" presId="urn:microsoft.com/office/officeart/2005/8/layout/radial4"/>
    <dgm:cxn modelId="{99F492B1-8949-41D2-A7B9-9A27493BDAD6}" type="presOf" srcId="{5A633EC1-DFE6-49AA-ADAB-2EA60650673C}" destId="{0C67F70A-CB9A-48AC-83AD-782AD6ADFF7E}" srcOrd="0" destOrd="0" presId="urn:microsoft.com/office/officeart/2005/8/layout/radial4"/>
    <dgm:cxn modelId="{495CF9B9-B067-4022-A092-4A37355A0CFF}" type="presOf" srcId="{B0AAFBB6-1EDE-4423-94C1-ED59CEFA2E7D}" destId="{04F0F71D-EC8A-48CD-A113-4C67FE75E38B}" srcOrd="0" destOrd="0" presId="urn:microsoft.com/office/officeart/2005/8/layout/radial4"/>
    <dgm:cxn modelId="{9C8CF9C4-ACDE-4026-9C9B-33937E4C10AD}" type="presOf" srcId="{8B979319-5A27-4673-A6FE-375D8C123556}" destId="{7B27305D-BB27-410E-9EEB-5FEE4DAC91B4}" srcOrd="0" destOrd="0" presId="urn:microsoft.com/office/officeart/2005/8/layout/radial4"/>
    <dgm:cxn modelId="{8AD42CE8-04A9-47E9-820D-DC5E412194BB}" type="presOf" srcId="{8F3D2AAE-E44A-41BA-87ED-0C3134B3B50D}" destId="{707CB0A4-14A7-4795-82E0-027EB0D5268A}" srcOrd="0" destOrd="0" presId="urn:microsoft.com/office/officeart/2005/8/layout/radial4"/>
    <dgm:cxn modelId="{16DED8F4-5742-4238-A606-90C14091F818}" type="presOf" srcId="{31AB35F4-672E-4772-AE28-EC397AFA0E20}" destId="{DE15933E-DD42-48C5-8514-79EC05318C97}" srcOrd="0" destOrd="0" presId="urn:microsoft.com/office/officeart/2005/8/layout/radial4"/>
    <dgm:cxn modelId="{6BE9DBF8-60EF-46D5-B296-9B2DBACB8516}" srcId="{31AB35F4-672E-4772-AE28-EC397AFA0E20}" destId="{8F3D2AAE-E44A-41BA-87ED-0C3134B3B50D}" srcOrd="1" destOrd="0" parTransId="{5A633EC1-DFE6-49AA-ADAB-2EA60650673C}" sibTransId="{F1507757-1DB3-4592-9142-945B75BA826A}"/>
    <dgm:cxn modelId="{A15B3065-4744-4B1F-9ED7-2882F4590FA9}" type="presParOf" srcId="{47541103-F201-4474-B491-EE049E544DA8}" destId="{DE15933E-DD42-48C5-8514-79EC05318C97}" srcOrd="0" destOrd="0" presId="urn:microsoft.com/office/officeart/2005/8/layout/radial4"/>
    <dgm:cxn modelId="{6363A6A3-E35A-4141-A7E0-FBAC17EF95C5}" type="presParOf" srcId="{47541103-F201-4474-B491-EE049E544DA8}" destId="{EC346125-0BA0-46B9-952A-F43084F2DEDB}" srcOrd="1" destOrd="0" presId="urn:microsoft.com/office/officeart/2005/8/layout/radial4"/>
    <dgm:cxn modelId="{278903DA-958A-4B7D-ACDB-2CF70F706043}" type="presParOf" srcId="{47541103-F201-4474-B491-EE049E544DA8}" destId="{C83C6C29-D051-49C2-8146-01F5A5F59344}" srcOrd="2" destOrd="0" presId="urn:microsoft.com/office/officeart/2005/8/layout/radial4"/>
    <dgm:cxn modelId="{0383ECCC-BC48-4F7D-986B-4B19837C6C0F}" type="presParOf" srcId="{47541103-F201-4474-B491-EE049E544DA8}" destId="{0C67F70A-CB9A-48AC-83AD-782AD6ADFF7E}" srcOrd="3" destOrd="0" presId="urn:microsoft.com/office/officeart/2005/8/layout/radial4"/>
    <dgm:cxn modelId="{85D7B62F-70F0-4407-8E0B-B475532BE061}" type="presParOf" srcId="{47541103-F201-4474-B491-EE049E544DA8}" destId="{707CB0A4-14A7-4795-82E0-027EB0D5268A}" srcOrd="4" destOrd="0" presId="urn:microsoft.com/office/officeart/2005/8/layout/radial4"/>
    <dgm:cxn modelId="{1029B73B-A426-4FFF-AD2E-B3425FD06265}" type="presParOf" srcId="{47541103-F201-4474-B491-EE049E544DA8}" destId="{04F0F71D-EC8A-48CD-A113-4C67FE75E38B}" srcOrd="5" destOrd="0" presId="urn:microsoft.com/office/officeart/2005/8/layout/radial4"/>
    <dgm:cxn modelId="{A2EED747-1CE7-473B-AD66-561B1C80DFBC}" type="presParOf" srcId="{47541103-F201-4474-B491-EE049E544DA8}" destId="{7A11324C-7E69-4584-98FF-C6B2B9CA4B58}" srcOrd="6" destOrd="0" presId="urn:microsoft.com/office/officeart/2005/8/layout/radial4"/>
    <dgm:cxn modelId="{7AD7E1B4-4D18-4787-A348-F33604F1AB50}" type="presParOf" srcId="{47541103-F201-4474-B491-EE049E544DA8}" destId="{F7DED667-FB62-4655-ACC0-5F9C9A2945EF}" srcOrd="7" destOrd="0" presId="urn:microsoft.com/office/officeart/2005/8/layout/radial4"/>
    <dgm:cxn modelId="{C4D61D6C-78C4-482E-AB68-5C1F5AB3621A}" type="presParOf" srcId="{47541103-F201-4474-B491-EE049E544DA8}" destId="{EFF40D16-22E7-43BA-ABD1-CFD990617326}" srcOrd="8" destOrd="0" presId="urn:microsoft.com/office/officeart/2005/8/layout/radial4"/>
    <dgm:cxn modelId="{6A578CBE-4D6A-4BD8-9F2C-6F61AE40FCA7}" type="presParOf" srcId="{47541103-F201-4474-B491-EE049E544DA8}" destId="{BC64D6CC-791C-4FA1-90EE-29FBB4D99900}" srcOrd="9" destOrd="0" presId="urn:microsoft.com/office/officeart/2005/8/layout/radial4"/>
    <dgm:cxn modelId="{B3D8AE2F-260D-4ACA-9F24-BAC20937E59C}" type="presParOf" srcId="{47541103-F201-4474-B491-EE049E544DA8}" destId="{7B27305D-BB27-410E-9EEB-5FEE4DAC91B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5CE50-AE17-4723-8F07-D3DB49D7A1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B25C29D-C6DE-4821-A80A-1326D0C4E795}">
      <dgm:prSet phldrT="[Tex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dgm:spPr>
      <dgm:t>
        <a:bodyPr/>
        <a:lstStyle/>
        <a:p>
          <a:r>
            <a:rPr lang="en-US" sz="2000" b="0" dirty="0"/>
            <a:t>Literacy</a:t>
          </a:r>
        </a:p>
      </dgm:t>
    </dgm:pt>
    <dgm:pt modelId="{CB78D7BE-2C77-433B-AE8E-4822F2FB2D37}" type="parTrans" cxnId="{AD1F0498-1DDD-429A-B4A5-85265D72FB34}">
      <dgm:prSet/>
      <dgm:spPr/>
      <dgm:t>
        <a:bodyPr/>
        <a:lstStyle/>
        <a:p>
          <a:endParaRPr lang="en-US"/>
        </a:p>
      </dgm:t>
    </dgm:pt>
    <dgm:pt modelId="{46E3BB80-FDCC-438F-B1CD-9CA8B72C4789}" type="sibTrans" cxnId="{AD1F0498-1DDD-429A-B4A5-85265D72FB34}">
      <dgm:prSet/>
      <dgm:spPr/>
      <dgm:t>
        <a:bodyPr/>
        <a:lstStyle/>
        <a:p>
          <a:endParaRPr lang="en-US"/>
        </a:p>
      </dgm:t>
    </dgm:pt>
    <dgm:pt modelId="{34EB8BAE-B67E-4357-8DCA-4613140629A8}">
      <dgm:prSet phldrT="[Text]" custT="1"/>
      <dgm:spPr>
        <a:solidFill>
          <a:schemeClr val="accent3">
            <a:lumMod val="20000"/>
            <a:lumOff val="80000"/>
            <a:alpha val="90000"/>
          </a:schemeClr>
        </a:solidFill>
      </dgm:spPr>
      <dgm:t>
        <a:bodyPr/>
        <a:lstStyle/>
        <a:p>
          <a:r>
            <a:rPr lang="en-US" sz="1600" dirty="0"/>
            <a:t>People with limited English proficiency</a:t>
          </a:r>
        </a:p>
      </dgm:t>
    </dgm:pt>
    <dgm:pt modelId="{F90F0622-3752-48A9-8624-37F6FA0937A2}" type="parTrans" cxnId="{036BFE22-B875-4D1F-BF46-AD9FDDEBE866}">
      <dgm:prSet/>
      <dgm:spPr/>
      <dgm:t>
        <a:bodyPr/>
        <a:lstStyle/>
        <a:p>
          <a:endParaRPr lang="en-US"/>
        </a:p>
      </dgm:t>
    </dgm:pt>
    <dgm:pt modelId="{6B99CDCD-E461-4BEC-81DA-8ADEFE389CEB}" type="sibTrans" cxnId="{036BFE22-B875-4D1F-BF46-AD9FDDEBE866}">
      <dgm:prSet/>
      <dgm:spPr/>
      <dgm:t>
        <a:bodyPr/>
        <a:lstStyle/>
        <a:p>
          <a:endParaRPr lang="en-US"/>
        </a:p>
      </dgm:t>
    </dgm:pt>
    <dgm:pt modelId="{787C2280-8E4E-4CE1-962E-405432C745BC}">
      <dgm:prSet phldrT="[Text]" custT="1"/>
      <dgm:spPr>
        <a:solidFill>
          <a:schemeClr val="accent3">
            <a:lumMod val="20000"/>
            <a:lumOff val="80000"/>
            <a:alpha val="90000"/>
          </a:schemeClr>
        </a:solidFill>
      </dgm:spPr>
      <dgm:t>
        <a:bodyPr/>
        <a:lstStyle/>
        <a:p>
          <a:r>
            <a:rPr lang="en-US" sz="1600" dirty="0"/>
            <a:t>People with low health literacy</a:t>
          </a:r>
        </a:p>
      </dgm:t>
    </dgm:pt>
    <dgm:pt modelId="{8B1BBE4E-7322-48B1-B490-A38A8B95417E}" type="parTrans" cxnId="{340B8890-027B-4834-8FE2-0B7C82C61EC5}">
      <dgm:prSet/>
      <dgm:spPr/>
      <dgm:t>
        <a:bodyPr/>
        <a:lstStyle/>
        <a:p>
          <a:endParaRPr lang="en-US"/>
        </a:p>
      </dgm:t>
    </dgm:pt>
    <dgm:pt modelId="{A21E46E0-90F6-40BA-B161-854FF51F6B7D}" type="sibTrans" cxnId="{340B8890-027B-4834-8FE2-0B7C82C61EC5}">
      <dgm:prSet/>
      <dgm:spPr/>
      <dgm:t>
        <a:bodyPr/>
        <a:lstStyle/>
        <a:p>
          <a:endParaRPr lang="en-US"/>
        </a:p>
      </dgm:t>
    </dgm:pt>
    <dgm:pt modelId="{8D40E9F7-1C4A-47E2-AD01-A237EB087B59}">
      <dgm:prSet phldrT="[Tex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dgm:spPr>
      <dgm:t>
        <a:bodyPr/>
        <a:lstStyle/>
        <a:p>
          <a:r>
            <a:rPr lang="en-US" sz="1800" dirty="0"/>
            <a:t>Inclusion</a:t>
          </a:r>
          <a:r>
            <a:rPr lang="en-US" sz="2000" dirty="0"/>
            <a:t> </a:t>
          </a:r>
          <a:r>
            <a:rPr lang="en-US" sz="2400" dirty="0"/>
            <a:t>             </a:t>
          </a:r>
        </a:p>
      </dgm:t>
    </dgm:pt>
    <dgm:pt modelId="{93D378C9-CC91-4A11-AF4C-72F2D78DA5B2}" type="parTrans" cxnId="{569D1551-C6AD-4DF8-BCE3-A2F876AB10A1}">
      <dgm:prSet/>
      <dgm:spPr/>
      <dgm:t>
        <a:bodyPr/>
        <a:lstStyle/>
        <a:p>
          <a:endParaRPr lang="en-US"/>
        </a:p>
      </dgm:t>
    </dgm:pt>
    <dgm:pt modelId="{C34169D0-B342-42F1-8EBE-7822164F0BF5}" type="sibTrans" cxnId="{569D1551-C6AD-4DF8-BCE3-A2F876AB10A1}">
      <dgm:prSet/>
      <dgm:spPr/>
      <dgm:t>
        <a:bodyPr/>
        <a:lstStyle/>
        <a:p>
          <a:endParaRPr lang="en-US"/>
        </a:p>
      </dgm:t>
    </dgm:pt>
    <dgm:pt modelId="{74AD2A12-3B84-4403-8CA5-16E0647CA2E3}">
      <dgm:prSet phldrT="[Text]" custT="1"/>
      <dgm:spPr>
        <a:solidFill>
          <a:schemeClr val="accent3">
            <a:lumMod val="20000"/>
            <a:lumOff val="80000"/>
            <a:alpha val="90000"/>
          </a:schemeClr>
        </a:solidFill>
      </dgm:spPr>
      <dgm:t>
        <a:bodyPr/>
        <a:lstStyle/>
        <a:p>
          <a:r>
            <a:rPr lang="en-US" sz="1600" dirty="0"/>
            <a:t>People who have a sensory impairment </a:t>
          </a:r>
        </a:p>
      </dgm:t>
    </dgm:pt>
    <dgm:pt modelId="{E715514B-FD40-432E-943B-13C07346E518}" type="parTrans" cxnId="{2F8D6B90-BBC9-4C51-A34A-F33935CCA33F}">
      <dgm:prSet/>
      <dgm:spPr/>
      <dgm:t>
        <a:bodyPr/>
        <a:lstStyle/>
        <a:p>
          <a:endParaRPr lang="en-US"/>
        </a:p>
      </dgm:t>
    </dgm:pt>
    <dgm:pt modelId="{3405FBA4-FFE8-4571-97CB-76CD5D43394D}" type="sibTrans" cxnId="{2F8D6B90-BBC9-4C51-A34A-F33935CCA33F}">
      <dgm:prSet/>
      <dgm:spPr/>
      <dgm:t>
        <a:bodyPr/>
        <a:lstStyle/>
        <a:p>
          <a:endParaRPr lang="en-US"/>
        </a:p>
      </dgm:t>
    </dgm:pt>
    <dgm:pt modelId="{5DAD561D-03B1-4B94-9932-011ADC320C78}">
      <dgm:prSet phldrT="[Text]" custT="1"/>
      <dgm:spPr>
        <a:solidFill>
          <a:schemeClr val="accent3">
            <a:lumMod val="20000"/>
            <a:lumOff val="80000"/>
            <a:alpha val="90000"/>
          </a:schemeClr>
        </a:solidFill>
      </dgm:spPr>
      <dgm:t>
        <a:bodyPr/>
        <a:lstStyle/>
        <a:p>
          <a:r>
            <a:rPr lang="en-US" sz="1600" dirty="0"/>
            <a:t>Represents the practice population</a:t>
          </a:r>
        </a:p>
      </dgm:t>
    </dgm:pt>
    <dgm:pt modelId="{6E8770C9-EC04-4C92-8600-70733FFA2FED}" type="parTrans" cxnId="{083D92B5-2D22-4341-B66B-9B1E134C416B}">
      <dgm:prSet/>
      <dgm:spPr/>
      <dgm:t>
        <a:bodyPr/>
        <a:lstStyle/>
        <a:p>
          <a:endParaRPr lang="en-US"/>
        </a:p>
      </dgm:t>
    </dgm:pt>
    <dgm:pt modelId="{CB4CC77D-8B72-47F1-9B26-1A8BEC309CF1}" type="sibTrans" cxnId="{083D92B5-2D22-4341-B66B-9B1E134C416B}">
      <dgm:prSet/>
      <dgm:spPr/>
      <dgm:t>
        <a:bodyPr/>
        <a:lstStyle/>
        <a:p>
          <a:endParaRPr lang="en-US"/>
        </a:p>
      </dgm:t>
    </dgm:pt>
    <dgm:pt modelId="{76EA3C0C-72DC-46CE-89F9-76FCB5838F65}">
      <dgm:prSet phldrT="[Tex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dgm:spPr>
      <dgm:t>
        <a:bodyPr/>
        <a:lstStyle/>
        <a:p>
          <a:r>
            <a:rPr lang="en-US" sz="1800" dirty="0"/>
            <a:t>Respect</a:t>
          </a:r>
        </a:p>
      </dgm:t>
    </dgm:pt>
    <dgm:pt modelId="{1F61F979-4B62-4085-A1C4-3CA6B783F27A}" type="parTrans" cxnId="{733B7619-9815-4B02-A295-450EFDE52CB6}">
      <dgm:prSet/>
      <dgm:spPr/>
      <dgm:t>
        <a:bodyPr/>
        <a:lstStyle/>
        <a:p>
          <a:endParaRPr lang="en-US"/>
        </a:p>
      </dgm:t>
    </dgm:pt>
    <dgm:pt modelId="{7FDB56FD-3EC6-4F9B-A8D0-4481AC4E68E4}" type="sibTrans" cxnId="{733B7619-9815-4B02-A295-450EFDE52CB6}">
      <dgm:prSet/>
      <dgm:spPr/>
      <dgm:t>
        <a:bodyPr/>
        <a:lstStyle/>
        <a:p>
          <a:endParaRPr lang="en-US"/>
        </a:p>
      </dgm:t>
    </dgm:pt>
    <dgm:pt modelId="{BFC12904-A323-4D93-8184-4282371C6A52}">
      <dgm:prSet phldrT="[Text]" custT="1"/>
      <dgm:spPr>
        <a:solidFill>
          <a:schemeClr val="accent3">
            <a:lumMod val="20000"/>
            <a:lumOff val="80000"/>
            <a:alpha val="89804"/>
          </a:schemeClr>
        </a:solidFill>
      </dgm:spPr>
      <dgm:t>
        <a:bodyPr/>
        <a:lstStyle/>
        <a:p>
          <a:r>
            <a:rPr lang="en-US" sz="1600" dirty="0"/>
            <a:t>Person-first language</a:t>
          </a:r>
        </a:p>
      </dgm:t>
    </dgm:pt>
    <dgm:pt modelId="{26BFB1FB-E589-4F5E-A8EB-3ECCD79E5AC9}" type="parTrans" cxnId="{4142EFBA-0014-48EC-95F5-B06385993BAC}">
      <dgm:prSet/>
      <dgm:spPr/>
      <dgm:t>
        <a:bodyPr/>
        <a:lstStyle/>
        <a:p>
          <a:endParaRPr lang="en-US"/>
        </a:p>
      </dgm:t>
    </dgm:pt>
    <dgm:pt modelId="{7A7A6C84-C425-49E8-9808-279901597EF8}" type="sibTrans" cxnId="{4142EFBA-0014-48EC-95F5-B06385993BAC}">
      <dgm:prSet/>
      <dgm:spPr/>
      <dgm:t>
        <a:bodyPr/>
        <a:lstStyle/>
        <a:p>
          <a:endParaRPr lang="en-US"/>
        </a:p>
      </dgm:t>
    </dgm:pt>
    <dgm:pt modelId="{06A7E506-59C4-40E9-B199-16AE45CBFA72}" type="pres">
      <dgm:prSet presAssocID="{6485CE50-AE17-4723-8F07-D3DB49D7A1D7}" presName="Name0" presStyleCnt="0">
        <dgm:presLayoutVars>
          <dgm:dir/>
          <dgm:animLvl val="lvl"/>
          <dgm:resizeHandles val="exact"/>
        </dgm:presLayoutVars>
      </dgm:prSet>
      <dgm:spPr/>
    </dgm:pt>
    <dgm:pt modelId="{775A9952-F644-4F2D-93A2-CC87CF771F01}" type="pres">
      <dgm:prSet presAssocID="{2B25C29D-C6DE-4821-A80A-1326D0C4E795}" presName="linNode" presStyleCnt="0"/>
      <dgm:spPr/>
    </dgm:pt>
    <dgm:pt modelId="{55A96150-227C-46EF-93E7-13F22296FDE1}" type="pres">
      <dgm:prSet presAssocID="{2B25C29D-C6DE-4821-A80A-1326D0C4E795}" presName="parentText" presStyleLbl="node1" presStyleIdx="0" presStyleCnt="3">
        <dgm:presLayoutVars>
          <dgm:chMax val="1"/>
          <dgm:bulletEnabled val="1"/>
        </dgm:presLayoutVars>
      </dgm:prSet>
      <dgm:spPr/>
    </dgm:pt>
    <dgm:pt modelId="{D2634338-D83D-408A-AF53-9E4E99318E20}" type="pres">
      <dgm:prSet presAssocID="{2B25C29D-C6DE-4821-A80A-1326D0C4E795}" presName="descendantText" presStyleLbl="alignAccFollowNode1" presStyleIdx="0" presStyleCnt="3">
        <dgm:presLayoutVars>
          <dgm:bulletEnabled val="1"/>
        </dgm:presLayoutVars>
      </dgm:prSet>
      <dgm:spPr/>
    </dgm:pt>
    <dgm:pt modelId="{B6E844EA-68C0-4AC9-A2E5-801A2C9499FE}" type="pres">
      <dgm:prSet presAssocID="{46E3BB80-FDCC-438F-B1CD-9CA8B72C4789}" presName="sp" presStyleCnt="0"/>
      <dgm:spPr/>
    </dgm:pt>
    <dgm:pt modelId="{562535E4-BAE6-47A0-A216-C420E6233774}" type="pres">
      <dgm:prSet presAssocID="{8D40E9F7-1C4A-47E2-AD01-A237EB087B59}" presName="linNode" presStyleCnt="0"/>
      <dgm:spPr/>
    </dgm:pt>
    <dgm:pt modelId="{46E3199C-A604-492E-A98B-5478D3552871}" type="pres">
      <dgm:prSet presAssocID="{8D40E9F7-1C4A-47E2-AD01-A237EB087B59}" presName="parentText" presStyleLbl="node1" presStyleIdx="1" presStyleCnt="3">
        <dgm:presLayoutVars>
          <dgm:chMax val="1"/>
          <dgm:bulletEnabled val="1"/>
        </dgm:presLayoutVars>
      </dgm:prSet>
      <dgm:spPr/>
    </dgm:pt>
    <dgm:pt modelId="{6F060C83-D968-4F24-82F2-ACDD91CAB9F0}" type="pres">
      <dgm:prSet presAssocID="{8D40E9F7-1C4A-47E2-AD01-A237EB087B59}" presName="descendantText" presStyleLbl="alignAccFollowNode1" presStyleIdx="1" presStyleCnt="3" custLinFactNeighborX="-887" custLinFactNeighborY="-2848">
        <dgm:presLayoutVars>
          <dgm:bulletEnabled val="1"/>
        </dgm:presLayoutVars>
      </dgm:prSet>
      <dgm:spPr/>
    </dgm:pt>
    <dgm:pt modelId="{41B513FB-1278-4558-B495-C4241D47444D}" type="pres">
      <dgm:prSet presAssocID="{C34169D0-B342-42F1-8EBE-7822164F0BF5}" presName="sp" presStyleCnt="0"/>
      <dgm:spPr/>
    </dgm:pt>
    <dgm:pt modelId="{76165456-78BC-4CBE-979E-15372400413E}" type="pres">
      <dgm:prSet presAssocID="{76EA3C0C-72DC-46CE-89F9-76FCB5838F65}" presName="linNode" presStyleCnt="0"/>
      <dgm:spPr/>
    </dgm:pt>
    <dgm:pt modelId="{CF24A527-0624-403B-A697-04EAAE3BEA8E}" type="pres">
      <dgm:prSet presAssocID="{76EA3C0C-72DC-46CE-89F9-76FCB5838F65}" presName="parentText" presStyleLbl="node1" presStyleIdx="2" presStyleCnt="3">
        <dgm:presLayoutVars>
          <dgm:chMax val="1"/>
          <dgm:bulletEnabled val="1"/>
        </dgm:presLayoutVars>
      </dgm:prSet>
      <dgm:spPr/>
    </dgm:pt>
    <dgm:pt modelId="{E4E218F7-7FD8-4298-88E6-5B16B231F4D4}" type="pres">
      <dgm:prSet presAssocID="{76EA3C0C-72DC-46CE-89F9-76FCB5838F65}" presName="descendantText" presStyleLbl="alignAccFollowNode1" presStyleIdx="2" presStyleCnt="3" custLinFactNeighborY="0">
        <dgm:presLayoutVars>
          <dgm:bulletEnabled val="1"/>
        </dgm:presLayoutVars>
      </dgm:prSet>
      <dgm:spPr/>
    </dgm:pt>
  </dgm:ptLst>
  <dgm:cxnLst>
    <dgm:cxn modelId="{897EF202-D55B-4DBA-8A32-A9BF6031EBF6}" type="presOf" srcId="{2B25C29D-C6DE-4821-A80A-1326D0C4E795}" destId="{55A96150-227C-46EF-93E7-13F22296FDE1}" srcOrd="0" destOrd="0" presId="urn:microsoft.com/office/officeart/2005/8/layout/vList5"/>
    <dgm:cxn modelId="{733B7619-9815-4B02-A295-450EFDE52CB6}" srcId="{6485CE50-AE17-4723-8F07-D3DB49D7A1D7}" destId="{76EA3C0C-72DC-46CE-89F9-76FCB5838F65}" srcOrd="2" destOrd="0" parTransId="{1F61F979-4B62-4085-A1C4-3CA6B783F27A}" sibTransId="{7FDB56FD-3EC6-4F9B-A8D0-4481AC4E68E4}"/>
    <dgm:cxn modelId="{036BFE22-B875-4D1F-BF46-AD9FDDEBE866}" srcId="{2B25C29D-C6DE-4821-A80A-1326D0C4E795}" destId="{34EB8BAE-B67E-4357-8DCA-4613140629A8}" srcOrd="0" destOrd="0" parTransId="{F90F0622-3752-48A9-8624-37F6FA0937A2}" sibTransId="{6B99CDCD-E461-4BEC-81DA-8ADEFE389CEB}"/>
    <dgm:cxn modelId="{569D1551-C6AD-4DF8-BCE3-A2F876AB10A1}" srcId="{6485CE50-AE17-4723-8F07-D3DB49D7A1D7}" destId="{8D40E9F7-1C4A-47E2-AD01-A237EB087B59}" srcOrd="1" destOrd="0" parTransId="{93D378C9-CC91-4A11-AF4C-72F2D78DA5B2}" sibTransId="{C34169D0-B342-42F1-8EBE-7822164F0BF5}"/>
    <dgm:cxn modelId="{9CC40158-29E5-4096-A976-5B83E3ACE538}" type="presOf" srcId="{787C2280-8E4E-4CE1-962E-405432C745BC}" destId="{D2634338-D83D-408A-AF53-9E4E99318E20}" srcOrd="0" destOrd="1" presId="urn:microsoft.com/office/officeart/2005/8/layout/vList5"/>
    <dgm:cxn modelId="{2F8D6B90-BBC9-4C51-A34A-F33935CCA33F}" srcId="{8D40E9F7-1C4A-47E2-AD01-A237EB087B59}" destId="{74AD2A12-3B84-4403-8CA5-16E0647CA2E3}" srcOrd="0" destOrd="0" parTransId="{E715514B-FD40-432E-943B-13C07346E518}" sibTransId="{3405FBA4-FFE8-4571-97CB-76CD5D43394D}"/>
    <dgm:cxn modelId="{340B8890-027B-4834-8FE2-0B7C82C61EC5}" srcId="{2B25C29D-C6DE-4821-A80A-1326D0C4E795}" destId="{787C2280-8E4E-4CE1-962E-405432C745BC}" srcOrd="1" destOrd="0" parTransId="{8B1BBE4E-7322-48B1-B490-A38A8B95417E}" sibTransId="{A21E46E0-90F6-40BA-B161-854FF51F6B7D}"/>
    <dgm:cxn modelId="{AD1F0498-1DDD-429A-B4A5-85265D72FB34}" srcId="{6485CE50-AE17-4723-8F07-D3DB49D7A1D7}" destId="{2B25C29D-C6DE-4821-A80A-1326D0C4E795}" srcOrd="0" destOrd="0" parTransId="{CB78D7BE-2C77-433B-AE8E-4822F2FB2D37}" sibTransId="{46E3BB80-FDCC-438F-B1CD-9CA8B72C4789}"/>
    <dgm:cxn modelId="{885DE29F-0EDA-455D-8A00-3AA21751C1AC}" type="presOf" srcId="{8D40E9F7-1C4A-47E2-AD01-A237EB087B59}" destId="{46E3199C-A604-492E-A98B-5478D3552871}" srcOrd="0" destOrd="0" presId="urn:microsoft.com/office/officeart/2005/8/layout/vList5"/>
    <dgm:cxn modelId="{7BDDB0A9-2617-444C-BBC2-E7C882BAA5A2}" type="presOf" srcId="{74AD2A12-3B84-4403-8CA5-16E0647CA2E3}" destId="{6F060C83-D968-4F24-82F2-ACDD91CAB9F0}" srcOrd="0" destOrd="0" presId="urn:microsoft.com/office/officeart/2005/8/layout/vList5"/>
    <dgm:cxn modelId="{37DDEAB1-7153-49FE-AF8A-7E3260E7B54D}" type="presOf" srcId="{6485CE50-AE17-4723-8F07-D3DB49D7A1D7}" destId="{06A7E506-59C4-40E9-B199-16AE45CBFA72}" srcOrd="0" destOrd="0" presId="urn:microsoft.com/office/officeart/2005/8/layout/vList5"/>
    <dgm:cxn modelId="{083D92B5-2D22-4341-B66B-9B1E134C416B}" srcId="{8D40E9F7-1C4A-47E2-AD01-A237EB087B59}" destId="{5DAD561D-03B1-4B94-9932-011ADC320C78}" srcOrd="1" destOrd="0" parTransId="{6E8770C9-EC04-4C92-8600-70733FFA2FED}" sibTransId="{CB4CC77D-8B72-47F1-9B26-1A8BEC309CF1}"/>
    <dgm:cxn modelId="{4142EFBA-0014-48EC-95F5-B06385993BAC}" srcId="{76EA3C0C-72DC-46CE-89F9-76FCB5838F65}" destId="{BFC12904-A323-4D93-8184-4282371C6A52}" srcOrd="0" destOrd="0" parTransId="{26BFB1FB-E589-4F5E-A8EB-3ECCD79E5AC9}" sibTransId="{7A7A6C84-C425-49E8-9808-279901597EF8}"/>
    <dgm:cxn modelId="{6E60BBDA-3B6F-4D51-8C04-76C31FB5DFA0}" type="presOf" srcId="{BFC12904-A323-4D93-8184-4282371C6A52}" destId="{E4E218F7-7FD8-4298-88E6-5B16B231F4D4}" srcOrd="0" destOrd="0" presId="urn:microsoft.com/office/officeart/2005/8/layout/vList5"/>
    <dgm:cxn modelId="{13787EE0-DCDE-4009-8A80-A836FE5217D3}" type="presOf" srcId="{76EA3C0C-72DC-46CE-89F9-76FCB5838F65}" destId="{CF24A527-0624-403B-A697-04EAAE3BEA8E}" srcOrd="0" destOrd="0" presId="urn:microsoft.com/office/officeart/2005/8/layout/vList5"/>
    <dgm:cxn modelId="{641751F8-8566-4280-B0F4-7E5D8AD774AF}" type="presOf" srcId="{5DAD561D-03B1-4B94-9932-011ADC320C78}" destId="{6F060C83-D968-4F24-82F2-ACDD91CAB9F0}" srcOrd="0" destOrd="1" presId="urn:microsoft.com/office/officeart/2005/8/layout/vList5"/>
    <dgm:cxn modelId="{88CACAF9-9D98-4CE1-A0D7-245320970D12}" type="presOf" srcId="{34EB8BAE-B67E-4357-8DCA-4613140629A8}" destId="{D2634338-D83D-408A-AF53-9E4E99318E20}" srcOrd="0" destOrd="0" presId="urn:microsoft.com/office/officeart/2005/8/layout/vList5"/>
    <dgm:cxn modelId="{42B28BDF-D7D6-4CFB-AF68-99FE54281F15}" type="presParOf" srcId="{06A7E506-59C4-40E9-B199-16AE45CBFA72}" destId="{775A9952-F644-4F2D-93A2-CC87CF771F01}" srcOrd="0" destOrd="0" presId="urn:microsoft.com/office/officeart/2005/8/layout/vList5"/>
    <dgm:cxn modelId="{7F3877F7-159A-4416-9ADB-B1C95559E5F0}" type="presParOf" srcId="{775A9952-F644-4F2D-93A2-CC87CF771F01}" destId="{55A96150-227C-46EF-93E7-13F22296FDE1}" srcOrd="0" destOrd="0" presId="urn:microsoft.com/office/officeart/2005/8/layout/vList5"/>
    <dgm:cxn modelId="{C9ECE1D1-7874-4F01-9267-CD8794380148}" type="presParOf" srcId="{775A9952-F644-4F2D-93A2-CC87CF771F01}" destId="{D2634338-D83D-408A-AF53-9E4E99318E20}" srcOrd="1" destOrd="0" presId="urn:microsoft.com/office/officeart/2005/8/layout/vList5"/>
    <dgm:cxn modelId="{D815632C-1BBB-4CB4-B2AC-17AE273FA518}" type="presParOf" srcId="{06A7E506-59C4-40E9-B199-16AE45CBFA72}" destId="{B6E844EA-68C0-4AC9-A2E5-801A2C9499FE}" srcOrd="1" destOrd="0" presId="urn:microsoft.com/office/officeart/2005/8/layout/vList5"/>
    <dgm:cxn modelId="{9EDEBD78-B639-400C-AFD0-E2A723C8CC0A}" type="presParOf" srcId="{06A7E506-59C4-40E9-B199-16AE45CBFA72}" destId="{562535E4-BAE6-47A0-A216-C420E6233774}" srcOrd="2" destOrd="0" presId="urn:microsoft.com/office/officeart/2005/8/layout/vList5"/>
    <dgm:cxn modelId="{47487DF0-310D-4916-9820-976B9E1B6CFB}" type="presParOf" srcId="{562535E4-BAE6-47A0-A216-C420E6233774}" destId="{46E3199C-A604-492E-A98B-5478D3552871}" srcOrd="0" destOrd="0" presId="urn:microsoft.com/office/officeart/2005/8/layout/vList5"/>
    <dgm:cxn modelId="{73B6B139-D779-4E9E-9973-9B669693F197}" type="presParOf" srcId="{562535E4-BAE6-47A0-A216-C420E6233774}" destId="{6F060C83-D968-4F24-82F2-ACDD91CAB9F0}" srcOrd="1" destOrd="0" presId="urn:microsoft.com/office/officeart/2005/8/layout/vList5"/>
    <dgm:cxn modelId="{B042D1F6-78CF-4BE2-8B8A-6C0A30C492C9}" type="presParOf" srcId="{06A7E506-59C4-40E9-B199-16AE45CBFA72}" destId="{41B513FB-1278-4558-B495-C4241D47444D}" srcOrd="3" destOrd="0" presId="urn:microsoft.com/office/officeart/2005/8/layout/vList5"/>
    <dgm:cxn modelId="{013E485F-FDC7-4280-8A13-4C3AED0ECF1B}" type="presParOf" srcId="{06A7E506-59C4-40E9-B199-16AE45CBFA72}" destId="{76165456-78BC-4CBE-979E-15372400413E}" srcOrd="4" destOrd="0" presId="urn:microsoft.com/office/officeart/2005/8/layout/vList5"/>
    <dgm:cxn modelId="{56EEE3C3-E70B-47C0-9E65-C226B7999662}" type="presParOf" srcId="{76165456-78BC-4CBE-979E-15372400413E}" destId="{CF24A527-0624-403B-A697-04EAAE3BEA8E}" srcOrd="0" destOrd="0" presId="urn:microsoft.com/office/officeart/2005/8/layout/vList5"/>
    <dgm:cxn modelId="{C1958C52-4778-4398-AB16-9ABB6076DD10}" type="presParOf" srcId="{76165456-78BC-4CBE-979E-15372400413E}" destId="{E4E218F7-7FD8-4298-88E6-5B16B231F4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5933E-DD42-48C5-8514-79EC05318C97}">
      <dsp:nvSpPr>
        <dsp:cNvPr id="0" name=""/>
        <dsp:cNvSpPr/>
      </dsp:nvSpPr>
      <dsp:spPr>
        <a:xfrm>
          <a:off x="3129973" y="1572828"/>
          <a:ext cx="1739564" cy="16569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384726" y="1815479"/>
        <a:ext cx="1230058" cy="1171621"/>
      </dsp:txXfrm>
    </dsp:sp>
    <dsp:sp modelId="{EC346125-0BA0-46B9-952A-F43084F2DEDB}">
      <dsp:nvSpPr>
        <dsp:cNvPr id="0" name=""/>
        <dsp:cNvSpPr/>
      </dsp:nvSpPr>
      <dsp:spPr>
        <a:xfrm rot="10875298">
          <a:off x="1357899" y="2256949"/>
          <a:ext cx="2048866" cy="38037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3C6C29-D051-49C2-8146-01F5A5F59344}">
      <dsp:nvSpPr>
        <dsp:cNvPr id="0" name=""/>
        <dsp:cNvSpPr/>
      </dsp:nvSpPr>
      <dsp:spPr>
        <a:xfrm>
          <a:off x="989467" y="1844017"/>
          <a:ext cx="1445941" cy="10143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Housing</a:t>
          </a:r>
        </a:p>
      </dsp:txBody>
      <dsp:txXfrm>
        <a:off x="1019176" y="1873726"/>
        <a:ext cx="1386523" cy="954913"/>
      </dsp:txXfrm>
    </dsp:sp>
    <dsp:sp modelId="{0C67F70A-CB9A-48AC-83AD-782AD6ADFF7E}">
      <dsp:nvSpPr>
        <dsp:cNvPr id="0" name=""/>
        <dsp:cNvSpPr/>
      </dsp:nvSpPr>
      <dsp:spPr>
        <a:xfrm rot="13275792">
          <a:off x="1911379" y="1175708"/>
          <a:ext cx="1816567" cy="38037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7CB0A4-14A7-4795-82E0-027EB0D5268A}">
      <dsp:nvSpPr>
        <dsp:cNvPr id="0" name=""/>
        <dsp:cNvSpPr/>
      </dsp:nvSpPr>
      <dsp:spPr>
        <a:xfrm>
          <a:off x="1501256" y="428790"/>
          <a:ext cx="1668777" cy="10248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Health Insurance</a:t>
          </a:r>
        </a:p>
      </dsp:txBody>
      <dsp:txXfrm>
        <a:off x="1531273" y="458807"/>
        <a:ext cx="1608743" cy="964835"/>
      </dsp:txXfrm>
    </dsp:sp>
    <dsp:sp modelId="{04F0F71D-EC8A-48CD-A113-4C67FE75E38B}">
      <dsp:nvSpPr>
        <dsp:cNvPr id="0" name=""/>
        <dsp:cNvSpPr/>
      </dsp:nvSpPr>
      <dsp:spPr>
        <a:xfrm rot="16328469">
          <a:off x="3495651" y="794787"/>
          <a:ext cx="1269229" cy="42358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1324C-7E69-4584-98FF-C6B2B9CA4B58}">
      <dsp:nvSpPr>
        <dsp:cNvPr id="0" name=""/>
        <dsp:cNvSpPr/>
      </dsp:nvSpPr>
      <dsp:spPr>
        <a:xfrm>
          <a:off x="3439160" y="-91196"/>
          <a:ext cx="1267913" cy="10605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Health</a:t>
          </a:r>
        </a:p>
        <a:p>
          <a:pPr marL="0" lvl="0" indent="0" algn="ctr" defTabSz="800100">
            <a:lnSpc>
              <a:spcPct val="90000"/>
            </a:lnSpc>
            <a:spcBef>
              <a:spcPct val="0"/>
            </a:spcBef>
            <a:spcAft>
              <a:spcPct val="35000"/>
            </a:spcAft>
            <a:buNone/>
          </a:pPr>
          <a:r>
            <a:rPr lang="en-US" sz="1800" kern="1200" dirty="0"/>
            <a:t>Literacy</a:t>
          </a:r>
        </a:p>
      </dsp:txBody>
      <dsp:txXfrm>
        <a:off x="3470223" y="-60133"/>
        <a:ext cx="1205787" cy="998448"/>
      </dsp:txXfrm>
    </dsp:sp>
    <dsp:sp modelId="{F7DED667-FB62-4655-ACC0-5F9C9A2945EF}">
      <dsp:nvSpPr>
        <dsp:cNvPr id="0" name=""/>
        <dsp:cNvSpPr/>
      </dsp:nvSpPr>
      <dsp:spPr>
        <a:xfrm rot="19313834">
          <a:off x="4379251" y="1142376"/>
          <a:ext cx="1966732" cy="38037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40D16-22E7-43BA-ABD1-CFD990617326}">
      <dsp:nvSpPr>
        <dsp:cNvPr id="0" name=""/>
        <dsp:cNvSpPr/>
      </dsp:nvSpPr>
      <dsp:spPr>
        <a:xfrm>
          <a:off x="5087960" y="295426"/>
          <a:ext cx="1787885" cy="11030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Community</a:t>
          </a:r>
        </a:p>
      </dsp:txBody>
      <dsp:txXfrm>
        <a:off x="5120266" y="327732"/>
        <a:ext cx="1723273" cy="1038401"/>
      </dsp:txXfrm>
    </dsp:sp>
    <dsp:sp modelId="{BC64D6CC-791C-4FA1-90EE-29FBB4D99900}">
      <dsp:nvSpPr>
        <dsp:cNvPr id="0" name=""/>
        <dsp:cNvSpPr/>
      </dsp:nvSpPr>
      <dsp:spPr>
        <a:xfrm rot="21499841">
          <a:off x="4695336" y="2316019"/>
          <a:ext cx="1547902" cy="365497"/>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27305D-BB27-410E-9EEB-5FEE4DAC91B4}">
      <dsp:nvSpPr>
        <dsp:cNvPr id="0" name=""/>
        <dsp:cNvSpPr/>
      </dsp:nvSpPr>
      <dsp:spPr>
        <a:xfrm>
          <a:off x="5660608" y="1813551"/>
          <a:ext cx="2207742" cy="10143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Discrimination</a:t>
          </a:r>
        </a:p>
      </dsp:txBody>
      <dsp:txXfrm>
        <a:off x="5690317" y="1843260"/>
        <a:ext cx="2148324" cy="954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34338-D83D-408A-AF53-9E4E99318E20}">
      <dsp:nvSpPr>
        <dsp:cNvPr id="0" name=""/>
        <dsp:cNvSpPr/>
      </dsp:nvSpPr>
      <dsp:spPr>
        <a:xfrm rot="5400000">
          <a:off x="6585064" y="-2707323"/>
          <a:ext cx="999821" cy="6668211"/>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People with limited English proficiency</a:t>
          </a:r>
        </a:p>
        <a:p>
          <a:pPr marL="171450" lvl="1" indent="-171450" algn="l" defTabSz="711200">
            <a:lnSpc>
              <a:spcPct val="90000"/>
            </a:lnSpc>
            <a:spcBef>
              <a:spcPct val="0"/>
            </a:spcBef>
            <a:spcAft>
              <a:spcPct val="15000"/>
            </a:spcAft>
            <a:buChar char="•"/>
          </a:pPr>
          <a:r>
            <a:rPr lang="en-US" sz="1600" kern="1200" dirty="0"/>
            <a:t>People with low health literacy</a:t>
          </a:r>
        </a:p>
      </dsp:txBody>
      <dsp:txXfrm rot="-5400000">
        <a:off x="3750870" y="175678"/>
        <a:ext cx="6619404" cy="902207"/>
      </dsp:txXfrm>
    </dsp:sp>
    <dsp:sp modelId="{55A96150-227C-46EF-93E7-13F22296FDE1}">
      <dsp:nvSpPr>
        <dsp:cNvPr id="0" name=""/>
        <dsp:cNvSpPr/>
      </dsp:nvSpPr>
      <dsp:spPr>
        <a:xfrm>
          <a:off x="0" y="1893"/>
          <a:ext cx="3750869" cy="124977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t>Literacy</a:t>
          </a:r>
        </a:p>
      </dsp:txBody>
      <dsp:txXfrm>
        <a:off x="61009" y="62902"/>
        <a:ext cx="3628851" cy="1127759"/>
      </dsp:txXfrm>
    </dsp:sp>
    <dsp:sp modelId="{6F060C83-D968-4F24-82F2-ACDD91CAB9F0}">
      <dsp:nvSpPr>
        <dsp:cNvPr id="0" name=""/>
        <dsp:cNvSpPr/>
      </dsp:nvSpPr>
      <dsp:spPr>
        <a:xfrm rot="5400000">
          <a:off x="6551794" y="-1423532"/>
          <a:ext cx="999821" cy="6668211"/>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People who have a sensory impairment </a:t>
          </a:r>
        </a:p>
        <a:p>
          <a:pPr marL="171450" lvl="1" indent="-171450" algn="l" defTabSz="711200">
            <a:lnSpc>
              <a:spcPct val="90000"/>
            </a:lnSpc>
            <a:spcBef>
              <a:spcPct val="0"/>
            </a:spcBef>
            <a:spcAft>
              <a:spcPct val="15000"/>
            </a:spcAft>
            <a:buChar char="•"/>
          </a:pPr>
          <a:r>
            <a:rPr lang="en-US" sz="1600" kern="1200" dirty="0"/>
            <a:t>Represents the practice population</a:t>
          </a:r>
        </a:p>
      </dsp:txBody>
      <dsp:txXfrm rot="-5400000">
        <a:off x="3717600" y="1459469"/>
        <a:ext cx="6619404" cy="902207"/>
      </dsp:txXfrm>
    </dsp:sp>
    <dsp:sp modelId="{46E3199C-A604-492E-A98B-5478D3552871}">
      <dsp:nvSpPr>
        <dsp:cNvPr id="0" name=""/>
        <dsp:cNvSpPr/>
      </dsp:nvSpPr>
      <dsp:spPr>
        <a:xfrm>
          <a:off x="0" y="1314159"/>
          <a:ext cx="3750869" cy="124977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Inclusion</a:t>
          </a:r>
          <a:r>
            <a:rPr lang="en-US" sz="2000" kern="1200" dirty="0"/>
            <a:t> </a:t>
          </a:r>
          <a:r>
            <a:rPr lang="en-US" sz="2400" kern="1200" dirty="0"/>
            <a:t>             </a:t>
          </a:r>
        </a:p>
      </dsp:txBody>
      <dsp:txXfrm>
        <a:off x="61009" y="1375168"/>
        <a:ext cx="3628851" cy="1127759"/>
      </dsp:txXfrm>
    </dsp:sp>
    <dsp:sp modelId="{E4E218F7-7FD8-4298-88E6-5B16B231F4D4}">
      <dsp:nvSpPr>
        <dsp:cNvPr id="0" name=""/>
        <dsp:cNvSpPr/>
      </dsp:nvSpPr>
      <dsp:spPr>
        <a:xfrm rot="5400000">
          <a:off x="6585064" y="-82792"/>
          <a:ext cx="999821" cy="6668211"/>
        </a:xfrm>
        <a:prstGeom prst="round2SameRect">
          <a:avLst/>
        </a:prstGeom>
        <a:solidFill>
          <a:schemeClr val="accent3">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Person-first language</a:t>
          </a:r>
        </a:p>
      </dsp:txBody>
      <dsp:txXfrm rot="-5400000">
        <a:off x="3750870" y="2800209"/>
        <a:ext cx="6619404" cy="902207"/>
      </dsp:txXfrm>
    </dsp:sp>
    <dsp:sp modelId="{CF24A527-0624-403B-A697-04EAAE3BEA8E}">
      <dsp:nvSpPr>
        <dsp:cNvPr id="0" name=""/>
        <dsp:cNvSpPr/>
      </dsp:nvSpPr>
      <dsp:spPr>
        <a:xfrm>
          <a:off x="0" y="2626425"/>
          <a:ext cx="3750869" cy="124977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Respect</a:t>
          </a:r>
        </a:p>
      </dsp:txBody>
      <dsp:txXfrm>
        <a:off x="61009" y="2687434"/>
        <a:ext cx="3628851" cy="11277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85C53D-1A63-1348-87C0-51A08FAF0286}" type="datetimeFigureOut">
              <a:rPr lang="en-US" smtClean="0">
                <a:latin typeface="Arial"/>
              </a:rPr>
              <a:t>11/3/2023</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239AF4-F959-E24E-A3D5-4F3896DAE901}"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83531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38E950BD-C511-4C52-81AE-095E40FD992F}"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54FFFADA-EE94-4E27-91DC-44A20FEB9D79}" type="slidenum">
              <a:rPr lang="en-US" smtClean="0"/>
              <a:pPr/>
              <a:t>‹#›</a:t>
            </a:fld>
            <a:endParaRPr lang="en-US" dirty="0"/>
          </a:p>
        </p:txBody>
      </p:sp>
    </p:spTree>
    <p:extLst>
      <p:ext uri="{BB962C8B-B14F-4D97-AF65-F5344CB8AC3E}">
        <p14:creationId xmlns:p14="http://schemas.microsoft.com/office/powerpoint/2010/main" val="266595386"/>
      </p:ext>
    </p:extLst>
  </p:cSld>
  <p:clrMap bg1="lt1" tx1="dk1" bg2="lt2" tx2="dk2" accent1="accent1" accent2="accent2" accent3="accent3" accent4="accent4" accent5="accent5" accent6="accent6" hlink="hlink" folHlink="folHlink"/>
  <p:hf hdr="0" ftr="0" dt="0"/>
  <p:notesStyle>
    <a:lvl1pPr marL="0" algn="l" defTabSz="914326" rtl="0" eaLnBrk="1" latinLnBrk="0" hangingPunct="1">
      <a:defRPr sz="1200" kern="1200">
        <a:solidFill>
          <a:schemeClr val="tx1"/>
        </a:solidFill>
        <a:latin typeface="Arial"/>
        <a:ea typeface="+mn-ea"/>
        <a:cs typeface="+mn-cs"/>
      </a:defRPr>
    </a:lvl1pPr>
    <a:lvl2pPr marL="457164" algn="l" defTabSz="914326" rtl="0" eaLnBrk="1" latinLnBrk="0" hangingPunct="1">
      <a:defRPr sz="1200" kern="1200">
        <a:solidFill>
          <a:schemeClr val="tx1"/>
        </a:solidFill>
        <a:latin typeface="Arial"/>
        <a:ea typeface="+mn-ea"/>
        <a:cs typeface="+mn-cs"/>
      </a:defRPr>
    </a:lvl2pPr>
    <a:lvl3pPr marL="914326" algn="l" defTabSz="914326" rtl="0" eaLnBrk="1" latinLnBrk="0" hangingPunct="1">
      <a:defRPr sz="1200" kern="1200">
        <a:solidFill>
          <a:schemeClr val="tx1"/>
        </a:solidFill>
        <a:latin typeface="Arial"/>
        <a:ea typeface="+mn-ea"/>
        <a:cs typeface="+mn-cs"/>
      </a:defRPr>
    </a:lvl3pPr>
    <a:lvl4pPr marL="1371490" algn="l" defTabSz="914326" rtl="0" eaLnBrk="1" latinLnBrk="0" hangingPunct="1">
      <a:defRPr sz="1200" kern="1200">
        <a:solidFill>
          <a:schemeClr val="tx1"/>
        </a:solidFill>
        <a:latin typeface="Arial"/>
        <a:ea typeface="+mn-ea"/>
        <a:cs typeface="+mn-cs"/>
      </a:defRPr>
    </a:lvl4pPr>
    <a:lvl5pPr marL="1828654" algn="l" defTabSz="914326" rtl="0" eaLnBrk="1" latinLnBrk="0" hangingPunct="1">
      <a:defRPr sz="1200" kern="1200">
        <a:solidFill>
          <a:schemeClr val="tx1"/>
        </a:solidFill>
        <a:latin typeface="Arial"/>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0"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8"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dirty="0">
                <a:solidFill>
                  <a:srgbClr val="4D5156"/>
                </a:solidFill>
                <a:effectLst/>
                <a:latin typeface="Roboto" panose="02000000000000000000" pitchFamily="2" charset="0"/>
              </a:rPr>
              <a:t> </a:t>
            </a:r>
            <a:endParaRPr lang="en-US" dirty="0"/>
          </a:p>
          <a:p>
            <a:pPr eaLnBrk="1" hangingPunct="1"/>
            <a:endParaRPr lang="en-US" altLang="en-US" dirty="0"/>
          </a:p>
          <a:p>
            <a:r>
              <a:rPr lang="en-US" altLang="en-US" dirty="0"/>
              <a:t> </a:t>
            </a:r>
            <a:endParaRPr 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716" indent="-285659" eaLnBrk="0" hangingPunct="0">
              <a:defRPr>
                <a:solidFill>
                  <a:schemeClr val="tx1"/>
                </a:solidFill>
                <a:latin typeface="Arial" panose="020B0604020202020204" pitchFamily="34" charset="0"/>
                <a:cs typeface="Arial" panose="020B0604020202020204" pitchFamily="34" charset="0"/>
              </a:defRPr>
            </a:lvl2pPr>
            <a:lvl3pPr marL="1142640" indent="-228527" eaLnBrk="0" hangingPunct="0">
              <a:defRPr>
                <a:solidFill>
                  <a:schemeClr val="tx1"/>
                </a:solidFill>
                <a:latin typeface="Arial" panose="020B0604020202020204" pitchFamily="34" charset="0"/>
                <a:cs typeface="Arial" panose="020B0604020202020204" pitchFamily="34" charset="0"/>
              </a:defRPr>
            </a:lvl3pPr>
            <a:lvl4pPr marL="1599697" indent="-228527" eaLnBrk="0" hangingPunct="0">
              <a:defRPr>
                <a:solidFill>
                  <a:schemeClr val="tx1"/>
                </a:solidFill>
                <a:latin typeface="Arial" panose="020B0604020202020204" pitchFamily="34" charset="0"/>
                <a:cs typeface="Arial" panose="020B0604020202020204" pitchFamily="34" charset="0"/>
              </a:defRPr>
            </a:lvl4pPr>
            <a:lvl5pPr marL="2056752" indent="-228527" eaLnBrk="0" hangingPunct="0">
              <a:defRPr>
                <a:solidFill>
                  <a:schemeClr val="tx1"/>
                </a:solidFill>
                <a:latin typeface="Arial" panose="020B0604020202020204" pitchFamily="34" charset="0"/>
                <a:cs typeface="Arial" panose="020B0604020202020204" pitchFamily="34" charset="0"/>
              </a:defRPr>
            </a:lvl5pPr>
            <a:lvl6pPr marL="2513808"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864"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19"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76"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A7DAB2-C174-45A6-A336-B5D2F1AE4FAD}"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3391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dirty="0">
                <a:solidFill>
                  <a:srgbClr val="4D5156"/>
                </a:solidFill>
                <a:effectLst/>
                <a:latin typeface="Roboto" panose="02000000000000000000" pitchFamily="2" charset="0"/>
              </a:rPr>
              <a:t> </a:t>
            </a:r>
            <a:endParaRPr lang="en-US" dirty="0"/>
          </a:p>
          <a:p>
            <a:pPr eaLnBrk="1" hangingPunct="1"/>
            <a:endParaRPr lang="en-US" altLang="en-US" dirty="0"/>
          </a:p>
          <a:p>
            <a:r>
              <a:rPr lang="en-US" altLang="en-US" dirty="0"/>
              <a:t> </a:t>
            </a:r>
            <a:endParaRPr 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716" indent="-285659" eaLnBrk="0" hangingPunct="0">
              <a:defRPr>
                <a:solidFill>
                  <a:schemeClr val="tx1"/>
                </a:solidFill>
                <a:latin typeface="Arial" panose="020B0604020202020204" pitchFamily="34" charset="0"/>
                <a:cs typeface="Arial" panose="020B0604020202020204" pitchFamily="34" charset="0"/>
              </a:defRPr>
            </a:lvl2pPr>
            <a:lvl3pPr marL="1142640" indent="-228527" eaLnBrk="0" hangingPunct="0">
              <a:defRPr>
                <a:solidFill>
                  <a:schemeClr val="tx1"/>
                </a:solidFill>
                <a:latin typeface="Arial" panose="020B0604020202020204" pitchFamily="34" charset="0"/>
                <a:cs typeface="Arial" panose="020B0604020202020204" pitchFamily="34" charset="0"/>
              </a:defRPr>
            </a:lvl3pPr>
            <a:lvl4pPr marL="1599697" indent="-228527" eaLnBrk="0" hangingPunct="0">
              <a:defRPr>
                <a:solidFill>
                  <a:schemeClr val="tx1"/>
                </a:solidFill>
                <a:latin typeface="Arial" panose="020B0604020202020204" pitchFamily="34" charset="0"/>
                <a:cs typeface="Arial" panose="020B0604020202020204" pitchFamily="34" charset="0"/>
              </a:defRPr>
            </a:lvl4pPr>
            <a:lvl5pPr marL="2056752" indent="-228527" eaLnBrk="0" hangingPunct="0">
              <a:defRPr>
                <a:solidFill>
                  <a:schemeClr val="tx1"/>
                </a:solidFill>
                <a:latin typeface="Arial" panose="020B0604020202020204" pitchFamily="34" charset="0"/>
                <a:cs typeface="Arial" panose="020B0604020202020204" pitchFamily="34" charset="0"/>
              </a:defRPr>
            </a:lvl5pPr>
            <a:lvl6pPr marL="2513808"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864"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19"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76" indent="-228527" defTabSz="457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A7DAB2-C174-45A6-A336-B5D2F1AE4FAD}"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5079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81100"/>
            <a:ext cx="5665788"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613">
              <a:defRPr/>
            </a:pPr>
            <a:fld id="{65BC1AD1-A6ED-483B-9313-102E65C83E9B}" type="slidenum">
              <a:rPr lang="en-US">
                <a:solidFill>
                  <a:prstClr val="black"/>
                </a:solidFill>
              </a:rPr>
              <a:pPr defTabSz="948613">
                <a:defRPr/>
              </a:pPr>
              <a:t>5</a:t>
            </a:fld>
            <a:endParaRPr lang="en-US" dirty="0">
              <a:solidFill>
                <a:prstClr val="black"/>
              </a:solidFill>
            </a:endParaRPr>
          </a:p>
        </p:txBody>
      </p:sp>
    </p:spTree>
    <p:extLst>
      <p:ext uri="{BB962C8B-B14F-4D97-AF65-F5344CB8AC3E}">
        <p14:creationId xmlns:p14="http://schemas.microsoft.com/office/powerpoint/2010/main" val="363473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BC1AD1-A6ED-483B-9313-102E65C83E9B}" type="slidenum">
              <a:rPr lang="en-US" smtClean="0"/>
              <a:pPr>
                <a:defRPr/>
              </a:pPr>
              <a:t>11</a:t>
            </a:fld>
            <a:endParaRPr lang="en-US" dirty="0"/>
          </a:p>
        </p:txBody>
      </p:sp>
    </p:spTree>
    <p:extLst>
      <p:ext uri="{BB962C8B-B14F-4D97-AF65-F5344CB8AC3E}">
        <p14:creationId xmlns:p14="http://schemas.microsoft.com/office/powerpoint/2010/main" val="339245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FFADA-EE94-4E27-91DC-44A20FEB9D79}" type="slidenum">
              <a:rPr lang="en-US" smtClean="0"/>
              <a:pPr/>
              <a:t>12</a:t>
            </a:fld>
            <a:endParaRPr lang="en-US" dirty="0"/>
          </a:p>
        </p:txBody>
      </p:sp>
    </p:spTree>
    <p:extLst>
      <p:ext uri="{BB962C8B-B14F-4D97-AF65-F5344CB8AC3E}">
        <p14:creationId xmlns:p14="http://schemas.microsoft.com/office/powerpoint/2010/main" val="328092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1211263"/>
            <a:ext cx="5819775" cy="3273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9D1ED-7966-401C-A69E-6018AFA028EA}" type="slidenum">
              <a:rPr lang="en-US" smtClean="0"/>
              <a:t>40</a:t>
            </a:fld>
            <a:endParaRPr lang="en-US" dirty="0"/>
          </a:p>
        </p:txBody>
      </p:sp>
    </p:spTree>
    <p:extLst>
      <p:ext uri="{BB962C8B-B14F-4D97-AF65-F5344CB8AC3E}">
        <p14:creationId xmlns:p14="http://schemas.microsoft.com/office/powerpoint/2010/main" val="277398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lnSpc>
                <a:spcPct val="90000"/>
              </a:lnSpc>
              <a:spcBef>
                <a:spcPts val="1057"/>
              </a:spcBef>
              <a:defRPr/>
            </a:pPr>
            <a:endParaRPr lang="en-US" dirty="0"/>
          </a:p>
        </p:txBody>
      </p:sp>
      <p:sp>
        <p:nvSpPr>
          <p:cNvPr id="4" name="Slide Number Placeholder 3"/>
          <p:cNvSpPr>
            <a:spLocks noGrp="1"/>
          </p:cNvSpPr>
          <p:nvPr>
            <p:ph type="sldNum" sz="quarter" idx="5"/>
          </p:nvPr>
        </p:nvSpPr>
        <p:spPr/>
        <p:txBody>
          <a:bodyPr/>
          <a:lstStyle/>
          <a:p>
            <a:fld id="{F6209F65-C682-4E51-83AD-51138EC7928B}" type="slidenum">
              <a:rPr lang="en-US" smtClean="0"/>
              <a:t>41</a:t>
            </a:fld>
            <a:endParaRPr lang="en-US" dirty="0"/>
          </a:p>
        </p:txBody>
      </p:sp>
    </p:spTree>
    <p:extLst>
      <p:ext uri="{BB962C8B-B14F-4D97-AF65-F5344CB8AC3E}">
        <p14:creationId xmlns:p14="http://schemas.microsoft.com/office/powerpoint/2010/main" val="59226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925513"/>
            <a:ext cx="4440238" cy="2497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3685">
              <a:defRPr/>
            </a:pPr>
            <a:fld id="{7B3B8DA7-3330-4BE6-B9B3-012975462C46}" type="slidenum">
              <a:rPr lang="en-US">
                <a:solidFill>
                  <a:prstClr val="black"/>
                </a:solidFill>
              </a:rPr>
              <a:pPr defTabSz="993685">
                <a:defRPr/>
              </a:pPr>
              <a:t>43</a:t>
            </a:fld>
            <a:endParaRPr lang="en-US" dirty="0">
              <a:solidFill>
                <a:prstClr val="black"/>
              </a:solidFill>
            </a:endParaRPr>
          </a:p>
        </p:txBody>
      </p:sp>
    </p:spTree>
    <p:extLst>
      <p:ext uri="{BB962C8B-B14F-4D97-AF65-F5344CB8AC3E}">
        <p14:creationId xmlns:p14="http://schemas.microsoft.com/office/powerpoint/2010/main" val="262634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FFADA-EE94-4E27-91DC-44A20FEB9D79}" type="slidenum">
              <a:rPr lang="en-US" smtClean="0"/>
              <a:pPr/>
              <a:t>44</a:t>
            </a:fld>
            <a:endParaRPr lang="en-US" dirty="0"/>
          </a:p>
        </p:txBody>
      </p:sp>
    </p:spTree>
    <p:extLst>
      <p:ext uri="{BB962C8B-B14F-4D97-AF65-F5344CB8AC3E}">
        <p14:creationId xmlns:p14="http://schemas.microsoft.com/office/powerpoint/2010/main" val="2155254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99160" y="1701803"/>
            <a:ext cx="10393680"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899160" y="3489328"/>
            <a:ext cx="10393680"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Regular 24 pt.</a:t>
            </a:r>
          </a:p>
        </p:txBody>
      </p:sp>
      <p:sp>
        <p:nvSpPr>
          <p:cNvPr id="10" name="Text Placeholder 9"/>
          <p:cNvSpPr>
            <a:spLocks noGrp="1"/>
          </p:cNvSpPr>
          <p:nvPr>
            <p:ph type="body" sz="quarter" idx="10" hasCustomPrompt="1"/>
          </p:nvPr>
        </p:nvSpPr>
        <p:spPr>
          <a:xfrm>
            <a:off x="454033" y="5026832"/>
            <a:ext cx="4385223" cy="350924"/>
          </a:xfrm>
        </p:spPr>
        <p:txBody>
          <a:bodyPr wrap="none" anchor="b">
            <a:spAutoFit/>
          </a:bodyPr>
          <a:lstStyle>
            <a:lvl1pPr marL="0" indent="0" algn="l">
              <a:buNone/>
              <a:defRPr sz="1400" i="0" baseline="0">
                <a:solidFill>
                  <a:srgbClr val="F5F6F6"/>
                </a:solidFill>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54030" y="5364167"/>
            <a:ext cx="3399376" cy="350924"/>
          </a:xfrm>
        </p:spPr>
        <p:txBody>
          <a:bodyPr wrap="none">
            <a:spAutoFit/>
          </a:bodyPr>
          <a:lstStyle>
            <a:lvl1pPr marL="0" indent="0" algn="l">
              <a:buNone/>
              <a:defRPr lang="en-US" sz="1400" b="0" i="0" u="none" strike="noStrike" baseline="0" smtClean="0">
                <a:solidFill>
                  <a:srgbClr val="F5F6F6"/>
                </a:solidFill>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1" y="1709741"/>
            <a:ext cx="10515600" cy="1966912"/>
          </a:xfrm>
        </p:spPr>
        <p:txBody>
          <a:bodyPr anchor="b">
            <a:noAutofit/>
          </a:bodyPr>
          <a:lstStyle>
            <a:lvl1pPr algn="ctr">
              <a:defRPr sz="4000" b="0" i="0"/>
            </a:lvl1pPr>
          </a:lstStyle>
          <a:p>
            <a:r>
              <a:rPr lang="en-US" dirty="0"/>
              <a:t>Section slide - Arial Regular 40 pt.</a:t>
            </a:r>
          </a:p>
        </p:txBody>
      </p:sp>
      <p:pic>
        <p:nvPicPr>
          <p:cNvPr id="5" name="Picture 4">
            <a:extLst>
              <a:ext uri="{FF2B5EF4-FFF2-40B4-BE49-F238E27FC236}">
                <a16:creationId xmlns:a16="http://schemas.microsoft.com/office/drawing/2014/main" id="{FCB2FD02-3E5F-4E94-B6F8-6BF90690B52E}"/>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404707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FFFFFF"/>
        </a:solidFill>
        <a:effectLst/>
      </p:bgPr>
    </p:bg>
    <p:spTree>
      <p:nvGrpSpPr>
        <p:cNvPr id="1" name=""/>
        <p:cNvGrpSpPr/>
        <p:nvPr/>
      </p:nvGrpSpPr>
      <p:grpSpPr>
        <a:xfrm>
          <a:off x="0" y="0"/>
          <a:ext cx="0" cy="0"/>
          <a:chOff x="0" y="0"/>
          <a:chExt cx="0" cy="0"/>
        </a:xfrm>
      </p:grpSpPr>
      <p:sp>
        <p:nvSpPr>
          <p:cNvPr id="6" name="Triangle 5"/>
          <p:cNvSpPr/>
          <p:nvPr userDrawn="1"/>
        </p:nvSpPr>
        <p:spPr>
          <a:xfrm rot="5400000">
            <a:off x="-163833" y="3054351"/>
            <a:ext cx="1200153" cy="760732"/>
          </a:xfrm>
          <a:prstGeom prst="triangle">
            <a:avLst/>
          </a:prstGeom>
          <a:solidFill>
            <a:srgbClr val="D01C1F"/>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endParaRPr lang="en-US" sz="1600" dirty="0">
              <a:solidFill>
                <a:srgbClr val="FFFFFF"/>
              </a:solidFill>
            </a:endParaRPr>
          </a:p>
        </p:txBody>
      </p:sp>
      <p:sp>
        <p:nvSpPr>
          <p:cNvPr id="11" name="Footer Placeholder 4"/>
          <p:cNvSpPr>
            <a:spLocks noGrp="1"/>
          </p:cNvSpPr>
          <p:nvPr>
            <p:ph type="ftr" sz="quarter" idx="3"/>
          </p:nvPr>
        </p:nvSpPr>
        <p:spPr>
          <a:xfrm>
            <a:off x="8334591" y="6467296"/>
            <a:ext cx="3269724" cy="234955"/>
          </a:xfrm>
          <a:prstGeom prst="rect">
            <a:avLst/>
          </a:prstGeom>
        </p:spPr>
        <p:txBody>
          <a:bodyPr vert="horz" lIns="91432" tIns="45717" rIns="91432" bIns="45717" rtlCol="0" anchor="ctr">
            <a:noAutofit/>
          </a:bodyPr>
          <a:lstStyle>
            <a:lvl1pPr algn="r">
              <a:defRPr sz="1000">
                <a:solidFill>
                  <a:srgbClr val="808285"/>
                </a:solidFill>
              </a:defRPr>
            </a:lvl1pPr>
          </a:lstStyle>
          <a:p>
            <a:r>
              <a:rPr lang="en-US" dirty="0"/>
              <a:t>In the Medical Board Hot Seat!</a:t>
            </a:r>
          </a:p>
        </p:txBody>
      </p:sp>
      <p:sp>
        <p:nvSpPr>
          <p:cNvPr id="12" name="Slide Number Placeholder 5"/>
          <p:cNvSpPr>
            <a:spLocks noGrp="1"/>
          </p:cNvSpPr>
          <p:nvPr>
            <p:ph type="sldNum" sz="quarter" idx="4"/>
          </p:nvPr>
        </p:nvSpPr>
        <p:spPr>
          <a:xfrm>
            <a:off x="11604309" y="6467296"/>
            <a:ext cx="371475" cy="234956"/>
          </a:xfrm>
          <a:prstGeom prst="rect">
            <a:avLst/>
          </a:prstGeom>
        </p:spPr>
        <p:txBody>
          <a:bodyPr vert="horz" lIns="0" tIns="0" rIns="0" bIns="0" rtlCol="0" anchor="ctr">
            <a:noAutofit/>
          </a:bodyPr>
          <a:lstStyle>
            <a:lvl1pPr algn="r">
              <a:defRPr sz="1000">
                <a:solidFill>
                  <a:srgbClr val="808285"/>
                </a:solidFill>
              </a:defRPr>
            </a:lvl1pPr>
          </a:lstStyle>
          <a:p>
            <a:fld id="{B553BF3B-53D9-42C8-A7F6-F9808B4E7A72}" type="slidenum">
              <a:rPr lang="en-US" smtClean="0"/>
              <a:pPr/>
              <a:t>‹#›</a:t>
            </a:fld>
            <a:endParaRPr lang="en-US" dirty="0"/>
          </a:p>
        </p:txBody>
      </p:sp>
      <p:sp>
        <p:nvSpPr>
          <p:cNvPr id="13" name="Footer Placeholder 4"/>
          <p:cNvSpPr txBox="1">
            <a:spLocks/>
          </p:cNvSpPr>
          <p:nvPr userDrawn="1"/>
        </p:nvSpPr>
        <p:spPr>
          <a:xfrm>
            <a:off x="8334591" y="6467296"/>
            <a:ext cx="3269724" cy="234955"/>
          </a:xfrm>
          <a:prstGeom prst="rect">
            <a:avLst/>
          </a:prstGeom>
        </p:spPr>
        <p:txBody>
          <a:bodyPr vert="horz" lIns="121909" tIns="60956" rIns="121909" bIns="60956" rtlCol="0" anchor="ctr">
            <a:noAutofit/>
          </a:bodyPr>
          <a:lstStyle>
            <a:defPPr>
              <a:defRPr lang="en-US"/>
            </a:defPPr>
            <a:lvl1pPr marL="0" algn="r" defTabSz="914326" rtl="0" eaLnBrk="1" latinLnBrk="0" hangingPunct="1">
              <a:defRPr sz="900" kern="1200">
                <a:solidFill>
                  <a:schemeClr val="tx1"/>
                </a:solidFill>
                <a:latin typeface="+mn-lt"/>
                <a:ea typeface="+mn-ea"/>
                <a:cs typeface="+mn-cs"/>
              </a:defRPr>
            </a:lvl1pPr>
            <a:lvl2pPr marL="457164" algn="l" defTabSz="914326" rtl="0" eaLnBrk="1" latinLnBrk="0" hangingPunct="1">
              <a:defRPr sz="1800" kern="1200">
                <a:solidFill>
                  <a:schemeClr val="tx1"/>
                </a:solidFill>
                <a:latin typeface="+mn-lt"/>
                <a:ea typeface="+mn-ea"/>
                <a:cs typeface="+mn-cs"/>
              </a:defRPr>
            </a:lvl2pPr>
            <a:lvl3pPr marL="914326" algn="l" defTabSz="914326" rtl="0" eaLnBrk="1" latinLnBrk="0" hangingPunct="1">
              <a:defRPr sz="1800" kern="1200">
                <a:solidFill>
                  <a:schemeClr val="tx1"/>
                </a:solidFill>
                <a:latin typeface="+mn-lt"/>
                <a:ea typeface="+mn-ea"/>
                <a:cs typeface="+mn-cs"/>
              </a:defRPr>
            </a:lvl3pPr>
            <a:lvl4pPr marL="1371490" algn="l" defTabSz="914326" rtl="0" eaLnBrk="1" latinLnBrk="0" hangingPunct="1">
              <a:defRPr sz="1800" kern="1200">
                <a:solidFill>
                  <a:schemeClr val="tx1"/>
                </a:solidFill>
                <a:latin typeface="+mn-lt"/>
                <a:ea typeface="+mn-ea"/>
                <a:cs typeface="+mn-cs"/>
              </a:defRPr>
            </a:lvl4pPr>
            <a:lvl5pPr marL="1828654" algn="l" defTabSz="914326" rtl="0" eaLnBrk="1" latinLnBrk="0" hangingPunct="1">
              <a:defRPr sz="1800" kern="1200">
                <a:solidFill>
                  <a:schemeClr val="tx1"/>
                </a:solidFill>
                <a:latin typeface="+mn-lt"/>
                <a:ea typeface="+mn-ea"/>
                <a:cs typeface="+mn-cs"/>
              </a:defRPr>
            </a:lvl5pPr>
            <a:lvl6pPr marL="2285818" algn="l" defTabSz="914326" rtl="0" eaLnBrk="1" latinLnBrk="0" hangingPunct="1">
              <a:defRPr sz="1800" kern="1200">
                <a:solidFill>
                  <a:schemeClr val="tx1"/>
                </a:solidFill>
                <a:latin typeface="+mn-lt"/>
                <a:ea typeface="+mn-ea"/>
                <a:cs typeface="+mn-cs"/>
              </a:defRPr>
            </a:lvl6pPr>
            <a:lvl7pPr marL="2742980" algn="l" defTabSz="914326" rtl="0" eaLnBrk="1" latinLnBrk="0" hangingPunct="1">
              <a:defRPr sz="1800" kern="1200">
                <a:solidFill>
                  <a:schemeClr val="tx1"/>
                </a:solidFill>
                <a:latin typeface="+mn-lt"/>
                <a:ea typeface="+mn-ea"/>
                <a:cs typeface="+mn-cs"/>
              </a:defRPr>
            </a:lvl7pPr>
            <a:lvl8pPr marL="3200144" algn="l" defTabSz="914326" rtl="0" eaLnBrk="1" latinLnBrk="0" hangingPunct="1">
              <a:defRPr sz="1800" kern="1200">
                <a:solidFill>
                  <a:schemeClr val="tx1"/>
                </a:solidFill>
                <a:latin typeface="+mn-lt"/>
                <a:ea typeface="+mn-ea"/>
                <a:cs typeface="+mn-cs"/>
              </a:defRPr>
            </a:lvl8pPr>
            <a:lvl9pPr marL="3657308" algn="l" defTabSz="914326" rtl="0" eaLnBrk="1" latinLnBrk="0" hangingPunct="1">
              <a:defRPr sz="1800" kern="1200">
                <a:solidFill>
                  <a:schemeClr val="tx1"/>
                </a:solidFill>
                <a:latin typeface="+mn-lt"/>
                <a:ea typeface="+mn-ea"/>
                <a:cs typeface="+mn-cs"/>
              </a:defRPr>
            </a:lvl9pPr>
          </a:lstStyle>
          <a:p>
            <a:endParaRPr lang="en-US" sz="1000" dirty="0">
              <a:solidFill>
                <a:srgbClr val="808285"/>
              </a:solidFill>
            </a:endParaRPr>
          </a:p>
        </p:txBody>
      </p:sp>
      <p:pic>
        <p:nvPicPr>
          <p:cNvPr id="8" name="Picture 7">
            <a:extLst>
              <a:ext uri="{FF2B5EF4-FFF2-40B4-BE49-F238E27FC236}">
                <a16:creationId xmlns:a16="http://schemas.microsoft.com/office/drawing/2014/main" id="{7AA5B5DD-B12B-48E4-B092-4C17DED3212A}"/>
              </a:ext>
            </a:extLst>
          </p:cNvPr>
          <p:cNvPicPr>
            <a:picLocks noChangeAspect="1"/>
          </p:cNvPicPr>
          <p:nvPr userDrawn="1"/>
        </p:nvPicPr>
        <p:blipFill>
          <a:blip r:embed="rId2">
            <a:extLst>
              <a:ext uri="{28A0092B-C50C-407E-A947-70E740481C1C}">
                <a14:useLocalDpi xmlns:a14="http://schemas.microsoft.com/office/drawing/2010/main" val="0"/>
              </a:ext>
            </a:extLst>
          </a:blip>
          <a:srcRect t="11335" b="11335"/>
          <a:stretch/>
        </p:blipFill>
        <p:spPr>
          <a:xfrm>
            <a:off x="152895" y="6326486"/>
            <a:ext cx="1451461" cy="379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700" y="365128"/>
            <a:ext cx="10585101" cy="1053943"/>
          </a:xfrm>
        </p:spPr>
        <p:txBody>
          <a:bodyPr/>
          <a:lstStyle>
            <a:lvl1pPr>
              <a:defRPr sz="3200" i="0"/>
            </a:lvl1pPr>
          </a:lstStyle>
          <a:p>
            <a:r>
              <a:rPr lang="en-US" dirty="0"/>
              <a:t>Click to edit Master title style</a:t>
            </a:r>
          </a:p>
        </p:txBody>
      </p:sp>
      <p:sp>
        <p:nvSpPr>
          <p:cNvPr id="3" name="Content Placeholder 2"/>
          <p:cNvSpPr>
            <a:spLocks noGrp="1"/>
          </p:cNvSpPr>
          <p:nvPr>
            <p:ph sz="half" idx="1"/>
          </p:nvPr>
        </p:nvSpPr>
        <p:spPr>
          <a:xfrm>
            <a:off x="768700" y="2144645"/>
            <a:ext cx="5181600" cy="3986421"/>
          </a:xfrm>
        </p:spPr>
        <p:txBody>
          <a:bodyPr vert="horz" lIns="91432" tIns="45717" rIns="91432" bIns="45717" rtlCol="0">
            <a:noAutofit/>
          </a:bodyPr>
          <a:lstStyle>
            <a:lvl1pPr>
              <a:defRPr lang="en-US" sz="2400" i="0" dirty="0" smtClean="0"/>
            </a:lvl1pPr>
            <a:lvl2pPr marL="374641" indent="-374641">
              <a:buClr>
                <a:schemeClr val="accent3"/>
              </a:buClr>
              <a:buFont typeface="Segoe UI Symbol" panose="020B0502040204020203" pitchFamily="34" charset="0"/>
              <a:buChar char="▶"/>
              <a:defRPr lang="en-US" sz="2400" i="0" dirty="0" smtClean="0"/>
            </a:lvl2pPr>
            <a:lvl3pPr>
              <a:defRPr lang="en-US" sz="2400" i="0" dirty="0" smtClean="0"/>
            </a:lvl3pPr>
            <a:lvl4pPr>
              <a:buClr>
                <a:schemeClr val="accent5"/>
              </a:buClr>
              <a:defRPr lang="en-US" sz="2400" i="0" dirty="0" smtClean="0"/>
            </a:lvl4pPr>
            <a:lvl5pPr>
              <a:buClr>
                <a:schemeClr val="accent6"/>
              </a:buClr>
              <a:defRPr lang="en-US" sz="2400" i="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144645"/>
            <a:ext cx="5181600" cy="3986421"/>
          </a:xfrm>
        </p:spPr>
        <p:txBody>
          <a:bodyPr vert="horz" lIns="91432" tIns="45717" rIns="91432" bIns="45717" rtlCol="0">
            <a:noAutofit/>
          </a:bodyPr>
          <a:lstStyle>
            <a:lvl1pPr>
              <a:defRPr lang="en-US" sz="2400" i="0" dirty="0" smtClean="0"/>
            </a:lvl1pPr>
            <a:lvl2pPr marL="374641" indent="-374641">
              <a:buClr>
                <a:schemeClr val="accent3"/>
              </a:buClr>
              <a:buFont typeface="Segoe UI Symbol" panose="020B0502040204020203" pitchFamily="34" charset="0"/>
              <a:buChar char="▶"/>
              <a:defRPr lang="en-US" sz="2400" i="0" dirty="0" smtClean="0"/>
            </a:lvl2pPr>
            <a:lvl3pPr>
              <a:defRPr lang="en-US" sz="2400" i="0" dirty="0" smtClean="0"/>
            </a:lvl3pPr>
            <a:lvl4pPr>
              <a:buClr>
                <a:schemeClr val="accent5"/>
              </a:buClr>
              <a:defRPr lang="en-US" sz="2400" i="0" dirty="0" smtClean="0"/>
            </a:lvl4pPr>
            <a:lvl5pPr>
              <a:buClr>
                <a:schemeClr val="accent6"/>
              </a:buClr>
              <a:defRPr lang="en-US" sz="2400" i="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p:txBody>
          <a:bodyPr/>
          <a:lstStyle>
            <a:lvl1pPr>
              <a:defRPr sz="800" i="0"/>
            </a:lvl1pPr>
          </a:lstStyle>
          <a:p>
            <a:r>
              <a:rPr lang="en-US" dirty="0"/>
              <a:t>In the Medical Board Hot Seat!</a:t>
            </a:r>
          </a:p>
        </p:txBody>
      </p:sp>
      <p:sp>
        <p:nvSpPr>
          <p:cNvPr id="9" name="Slide Number Placeholder 8"/>
          <p:cNvSpPr>
            <a:spLocks noGrp="1"/>
          </p:cNvSpPr>
          <p:nvPr>
            <p:ph type="sldNum" sz="quarter" idx="11"/>
          </p:nvPr>
        </p:nvSpPr>
        <p:spPr/>
        <p:txBody>
          <a:bodyPr/>
          <a:lstStyle>
            <a:lvl1pPr>
              <a:defRPr sz="800" i="0"/>
            </a:lvl1pPr>
          </a:lstStyle>
          <a:p>
            <a:fld id="{B553BF3B-53D9-42C8-A7F6-F9808B4E7A72}" type="slidenum">
              <a:rPr lang="en-US" smtClean="0"/>
              <a:pPr/>
              <a:t>‹#›</a:t>
            </a:fld>
            <a:endParaRPr lang="en-US" dirty="0"/>
          </a:p>
        </p:txBody>
      </p:sp>
    </p:spTree>
    <p:extLst>
      <p:ext uri="{BB962C8B-B14F-4D97-AF65-F5344CB8AC3E}">
        <p14:creationId xmlns:p14="http://schemas.microsoft.com/office/powerpoint/2010/main" val="42082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8700" y="1965311"/>
            <a:ext cx="5157787" cy="823912"/>
          </a:xfrm>
        </p:spPr>
        <p:txBody>
          <a:bodyPr anchor="b"/>
          <a:lstStyle>
            <a:lvl1pPr marL="0" indent="0" algn="ctr">
              <a:buNone/>
              <a:defRPr sz="2400" b="1" i="0"/>
            </a:lvl1pPr>
            <a:lvl2pPr marL="609537" indent="0">
              <a:buNone/>
              <a:defRPr sz="2800" b="1"/>
            </a:lvl2pPr>
            <a:lvl3pPr marL="1219071" indent="0">
              <a:buNone/>
              <a:defRPr sz="2400" b="1"/>
            </a:lvl3pPr>
            <a:lvl4pPr marL="1828608" indent="0">
              <a:buNone/>
              <a:defRPr sz="2000" b="1"/>
            </a:lvl4pPr>
            <a:lvl5pPr marL="2438144" indent="0">
              <a:buNone/>
              <a:defRPr sz="2000" b="1"/>
            </a:lvl5pPr>
            <a:lvl6pPr marL="3047681" indent="0">
              <a:buNone/>
              <a:defRPr sz="2000" b="1"/>
            </a:lvl6pPr>
            <a:lvl7pPr marL="3657215" indent="0">
              <a:buNone/>
              <a:defRPr sz="2000" b="1"/>
            </a:lvl7pPr>
            <a:lvl8pPr marL="4266752" indent="0">
              <a:buNone/>
              <a:defRPr sz="2000" b="1"/>
            </a:lvl8pPr>
            <a:lvl9pPr marL="4876289" indent="0">
              <a:buNone/>
              <a:defRPr sz="2000" b="1"/>
            </a:lvl9pPr>
          </a:lstStyle>
          <a:p>
            <a:pPr lvl="0"/>
            <a:r>
              <a:rPr lang="en-US"/>
              <a:t>Click to edit Master text styles</a:t>
            </a:r>
          </a:p>
        </p:txBody>
      </p:sp>
      <p:sp>
        <p:nvSpPr>
          <p:cNvPr id="4" name="Content Placeholder 3"/>
          <p:cNvSpPr>
            <a:spLocks noGrp="1"/>
          </p:cNvSpPr>
          <p:nvPr>
            <p:ph sz="half" idx="2"/>
          </p:nvPr>
        </p:nvSpPr>
        <p:spPr>
          <a:xfrm>
            <a:off x="768700" y="2789225"/>
            <a:ext cx="5157787" cy="3684588"/>
          </a:xfrm>
        </p:spPr>
        <p:txBody>
          <a:bodyPr vert="horz" lIns="91432" tIns="45717" rIns="91432" bIns="45717" rtlCol="0">
            <a:noAutofit/>
          </a:bodyPr>
          <a:lstStyle>
            <a:lvl1pPr>
              <a:defRPr lang="en-US" b="0" i="0" dirty="0" smtClean="0"/>
            </a:lvl1pPr>
            <a:lvl2pPr marL="374641" indent="-374641">
              <a:buClr>
                <a:schemeClr val="accent3"/>
              </a:buClr>
              <a:buFont typeface="Segoe UI Symbol" panose="020B0502040204020203" pitchFamily="34" charset="0"/>
              <a:buChar char="▶"/>
              <a:defRPr lang="en-US" i="0" dirty="0" smtClean="0"/>
            </a:lvl2pPr>
            <a:lvl3pPr>
              <a:defRPr lang="en-US" i="0" dirty="0" smtClean="0"/>
            </a:lvl3pPr>
            <a:lvl4pPr>
              <a:buClr>
                <a:schemeClr val="accent5"/>
              </a:buClr>
              <a:defRPr lang="en-US" i="0" dirty="0" smtClean="0"/>
            </a:lvl4pPr>
            <a:lvl5pPr>
              <a:buClr>
                <a:schemeClr val="accent6"/>
              </a:buClr>
              <a:defRPr lang="en-US" i="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8" y="1965311"/>
            <a:ext cx="5183188" cy="823912"/>
          </a:xfrm>
        </p:spPr>
        <p:txBody>
          <a:bodyPr anchor="b"/>
          <a:lstStyle>
            <a:lvl1pPr marL="0" indent="0" algn="ctr">
              <a:buNone/>
              <a:defRPr sz="2400" b="1" i="0"/>
            </a:lvl1pPr>
            <a:lvl2pPr marL="609537" indent="0">
              <a:buNone/>
              <a:defRPr sz="2800" b="1"/>
            </a:lvl2pPr>
            <a:lvl3pPr marL="1219071" indent="0">
              <a:buNone/>
              <a:defRPr sz="2400" b="1"/>
            </a:lvl3pPr>
            <a:lvl4pPr marL="1828608" indent="0">
              <a:buNone/>
              <a:defRPr sz="2000" b="1"/>
            </a:lvl4pPr>
            <a:lvl5pPr marL="2438144" indent="0">
              <a:buNone/>
              <a:defRPr sz="2000" b="1"/>
            </a:lvl5pPr>
            <a:lvl6pPr marL="3047681" indent="0">
              <a:buNone/>
              <a:defRPr sz="2000" b="1"/>
            </a:lvl6pPr>
            <a:lvl7pPr marL="3657215" indent="0">
              <a:buNone/>
              <a:defRPr sz="2000" b="1"/>
            </a:lvl7pPr>
            <a:lvl8pPr marL="4266752" indent="0">
              <a:buNone/>
              <a:defRPr sz="2000" b="1"/>
            </a:lvl8pPr>
            <a:lvl9pPr marL="4876289"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70618" y="2789225"/>
            <a:ext cx="5183188" cy="3684588"/>
          </a:xfrm>
        </p:spPr>
        <p:txBody>
          <a:bodyPr vert="horz" lIns="91432" tIns="45717" rIns="91432" bIns="45717" rtlCol="0">
            <a:noAutofit/>
          </a:bodyPr>
          <a:lstStyle>
            <a:lvl1pPr>
              <a:defRPr lang="en-US" b="0" i="0" dirty="0" smtClean="0"/>
            </a:lvl1pPr>
            <a:lvl2pPr marL="374641" indent="-374641">
              <a:buClr>
                <a:schemeClr val="accent3"/>
              </a:buClr>
              <a:buFont typeface="Segoe UI Symbol" panose="020B0502040204020203" pitchFamily="34" charset="0"/>
              <a:buChar char="▶"/>
              <a:defRPr lang="en-US" i="0" dirty="0" smtClean="0"/>
            </a:lvl2pPr>
            <a:lvl3pPr>
              <a:defRPr lang="en-US" i="0" dirty="0" smtClean="0"/>
            </a:lvl3pPr>
            <a:lvl4pPr>
              <a:buClr>
                <a:schemeClr val="accent5"/>
              </a:buClr>
              <a:defRPr lang="en-US" i="0" dirty="0" smtClean="0"/>
            </a:lvl4pPr>
            <a:lvl5pPr>
              <a:buClr>
                <a:schemeClr val="accent6"/>
              </a:buClr>
              <a:defRPr lang="en-US" i="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i="0"/>
            </a:lvl1pPr>
          </a:lstStyle>
          <a:p>
            <a:r>
              <a:rPr lang="en-US" dirty="0"/>
              <a:t>In the Medical Board Hot Seat!</a:t>
            </a:r>
          </a:p>
        </p:txBody>
      </p:sp>
      <p:sp>
        <p:nvSpPr>
          <p:cNvPr id="9" name="Slide Number Placeholder 8"/>
          <p:cNvSpPr>
            <a:spLocks noGrp="1"/>
          </p:cNvSpPr>
          <p:nvPr>
            <p:ph type="sldNum" sz="quarter" idx="12"/>
          </p:nvPr>
        </p:nvSpPr>
        <p:spPr/>
        <p:txBody>
          <a:bodyPr/>
          <a:lstStyle>
            <a:lvl1pPr>
              <a:defRPr i="0"/>
            </a:lvl1pPr>
          </a:lstStyle>
          <a:p>
            <a:fld id="{B553BF3B-53D9-42C8-A7F6-F9808B4E7A72}" type="slidenum">
              <a:rPr lang="en-US" smtClean="0"/>
              <a:pPr/>
              <a:t>‹#›</a:t>
            </a:fld>
            <a:endParaRPr lang="en-US" dirty="0"/>
          </a:p>
        </p:txBody>
      </p:sp>
      <p:sp>
        <p:nvSpPr>
          <p:cNvPr id="10" name="Title 9"/>
          <p:cNvSpPr>
            <a:spLocks noGrp="1"/>
          </p:cNvSpPr>
          <p:nvPr>
            <p:ph type="title"/>
          </p:nvPr>
        </p:nvSpPr>
        <p:spPr>
          <a:xfrm>
            <a:off x="768700" y="365128"/>
            <a:ext cx="10585101" cy="1053943"/>
          </a:xfrm>
        </p:spPr>
        <p:txBody>
          <a:bodyPr/>
          <a:lstStyle>
            <a:lvl1pPr>
              <a:defRPr i="0"/>
            </a:lvl1pPr>
          </a:lstStyle>
          <a:p>
            <a:r>
              <a:rPr lang="en-US" dirty="0"/>
              <a:t>Click to edit Master title style</a:t>
            </a:r>
          </a:p>
        </p:txBody>
      </p:sp>
    </p:spTree>
    <p:extLst>
      <p:ext uri="{BB962C8B-B14F-4D97-AF65-F5344CB8AC3E}">
        <p14:creationId xmlns:p14="http://schemas.microsoft.com/office/powerpoint/2010/main" val="419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0"/>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a:t>
            </a:fld>
            <a:endParaRPr lang="en-US" dirty="0"/>
          </a:p>
        </p:txBody>
      </p:sp>
    </p:spTree>
    <p:extLst>
      <p:ext uri="{BB962C8B-B14F-4D97-AF65-F5344CB8AC3E}">
        <p14:creationId xmlns:p14="http://schemas.microsoft.com/office/powerpoint/2010/main" val="170057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 the Medical Board Hot Seat!</a:t>
            </a:r>
          </a:p>
        </p:txBody>
      </p:sp>
      <p:sp>
        <p:nvSpPr>
          <p:cNvPr id="4" name="Slide Number Placeholder 3"/>
          <p:cNvSpPr>
            <a:spLocks noGrp="1"/>
          </p:cNvSpPr>
          <p:nvPr>
            <p:ph type="sldNum" sz="quarter" idx="12"/>
          </p:nvPr>
        </p:nvSpPr>
        <p:spPr/>
        <p:txBody>
          <a:bodyPr/>
          <a:lstStyle/>
          <a:p>
            <a:fld id="{B553BF3B-53D9-42C8-A7F6-F9808B4E7A72}" type="slidenum">
              <a:rPr lang="en-US" smtClean="0"/>
              <a:t>‹#›</a:t>
            </a:fld>
            <a:endParaRPr lang="en-US" dirty="0"/>
          </a:p>
        </p:txBody>
      </p:sp>
    </p:spTree>
    <p:extLst>
      <p:ext uri="{BB962C8B-B14F-4D97-AF65-F5344CB8AC3E}">
        <p14:creationId xmlns:p14="http://schemas.microsoft.com/office/powerpoint/2010/main" val="365736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1" y="2148901"/>
            <a:ext cx="6172200" cy="3803649"/>
          </a:xfrm>
        </p:spPr>
        <p:txBody>
          <a:bodyPr vert="horz" lIns="91432" tIns="45717" rIns="91432" bIns="45717" rtlCol="0">
            <a:noAutofit/>
          </a:bodyPr>
          <a:lstStyle>
            <a:lvl1pPr>
              <a:defRPr lang="en-US" b="0" i="0" dirty="0" smtClean="0"/>
            </a:lvl1pPr>
            <a:lvl2pPr marL="374641" indent="-374641">
              <a:buClr>
                <a:schemeClr val="accent3"/>
              </a:buClr>
              <a:buFont typeface="Segoe UI Symbol" panose="020B0502040204020203" pitchFamily="34" charset="0"/>
              <a:buChar char="▶"/>
              <a:defRPr lang="en-US" i="0" dirty="0" smtClean="0"/>
            </a:lvl2pPr>
            <a:lvl3pPr>
              <a:defRPr lang="en-US" i="0" dirty="0" smtClean="0"/>
            </a:lvl3pPr>
            <a:lvl4pPr>
              <a:buClr>
                <a:schemeClr val="accent5"/>
              </a:buClr>
              <a:defRPr lang="en-US" i="0" dirty="0" smtClean="0"/>
            </a:lvl4pPr>
            <a:lvl5pPr>
              <a:buClr>
                <a:schemeClr val="accent6"/>
              </a:buClr>
              <a:defRPr lang="en-US" i="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700" y="2148899"/>
            <a:ext cx="3932237" cy="3811588"/>
          </a:xfrm>
        </p:spPr>
        <p:txBody>
          <a:bodyPr/>
          <a:lstStyle>
            <a:lvl1pPr marL="0" indent="0">
              <a:buNone/>
              <a:defRPr sz="2000" i="0">
                <a:solidFill>
                  <a:schemeClr val="accent2"/>
                </a:solidFill>
              </a:defRPr>
            </a:lvl1pPr>
            <a:lvl2pPr marL="609537" indent="0">
              <a:buNone/>
              <a:defRPr sz="1867"/>
            </a:lvl2pPr>
            <a:lvl3pPr marL="1219071" indent="0">
              <a:buNone/>
              <a:defRPr sz="1600"/>
            </a:lvl3pPr>
            <a:lvl4pPr marL="1828608" indent="0">
              <a:buNone/>
              <a:defRPr sz="1333"/>
            </a:lvl4pPr>
            <a:lvl5pPr marL="2438144" indent="0">
              <a:buNone/>
              <a:defRPr sz="1333"/>
            </a:lvl5pPr>
            <a:lvl6pPr marL="3047681" indent="0">
              <a:buNone/>
              <a:defRPr sz="1333"/>
            </a:lvl6pPr>
            <a:lvl7pPr marL="3657215" indent="0">
              <a:buNone/>
              <a:defRPr sz="1333"/>
            </a:lvl7pPr>
            <a:lvl8pPr marL="4266752" indent="0">
              <a:buNone/>
              <a:defRPr sz="1333"/>
            </a:lvl8pPr>
            <a:lvl9pPr marL="4876289" indent="0">
              <a:buNone/>
              <a:defRPr sz="1333"/>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i="0"/>
            </a:lvl1pPr>
          </a:lstStyle>
          <a:p>
            <a:r>
              <a:rPr lang="en-US" dirty="0"/>
              <a:t>In the Medical Board Hot Seat!</a:t>
            </a:r>
          </a:p>
        </p:txBody>
      </p:sp>
      <p:sp>
        <p:nvSpPr>
          <p:cNvPr id="7" name="Slide Number Placeholder 6"/>
          <p:cNvSpPr>
            <a:spLocks noGrp="1"/>
          </p:cNvSpPr>
          <p:nvPr>
            <p:ph type="sldNum" sz="quarter" idx="12"/>
          </p:nvPr>
        </p:nvSpPr>
        <p:spPr/>
        <p:txBody>
          <a:bodyPr/>
          <a:lstStyle>
            <a:lvl1pPr>
              <a:defRPr i="0"/>
            </a:lvl1pPr>
          </a:lstStyle>
          <a:p>
            <a:fld id="{B553BF3B-53D9-42C8-A7F6-F9808B4E7A72}" type="slidenum">
              <a:rPr lang="en-US" smtClean="0"/>
              <a:pPr/>
              <a:t>‹#›</a:t>
            </a:fld>
            <a:endParaRPr lang="en-US" dirty="0"/>
          </a:p>
        </p:txBody>
      </p:sp>
      <p:sp>
        <p:nvSpPr>
          <p:cNvPr id="8" name="Title 7"/>
          <p:cNvSpPr>
            <a:spLocks noGrp="1"/>
          </p:cNvSpPr>
          <p:nvPr>
            <p:ph type="title"/>
          </p:nvPr>
        </p:nvSpPr>
        <p:spPr>
          <a:xfrm>
            <a:off x="768700" y="365128"/>
            <a:ext cx="10585101" cy="1053943"/>
          </a:xfrm>
        </p:spPr>
        <p:txBody>
          <a:bodyPr/>
          <a:lstStyle>
            <a:lvl1pPr>
              <a:defRPr i="0"/>
            </a:lvl1pPr>
          </a:lstStyle>
          <a:p>
            <a:r>
              <a:rPr lang="en-US"/>
              <a:t>Click to edit Master title style</a:t>
            </a:r>
            <a:endParaRPr lang="en-US" dirty="0"/>
          </a:p>
        </p:txBody>
      </p:sp>
    </p:spTree>
    <p:extLst>
      <p:ext uri="{BB962C8B-B14F-4D97-AF65-F5344CB8AC3E}">
        <p14:creationId xmlns:p14="http://schemas.microsoft.com/office/powerpoint/2010/main" val="390483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1" y="2148901"/>
            <a:ext cx="6172200" cy="3803649"/>
          </a:xfrm>
        </p:spPr>
        <p:txBody>
          <a:bodyPr/>
          <a:lstStyle>
            <a:lvl1pPr marL="0" indent="0">
              <a:buNone/>
              <a:defRPr sz="4267" i="0"/>
            </a:lvl1pPr>
            <a:lvl2pPr marL="609537" indent="0">
              <a:buNone/>
              <a:defRPr sz="3733"/>
            </a:lvl2pPr>
            <a:lvl3pPr marL="1219071" indent="0">
              <a:buNone/>
              <a:defRPr sz="3200"/>
            </a:lvl3pPr>
            <a:lvl4pPr marL="1828608" indent="0">
              <a:buNone/>
              <a:defRPr sz="2800"/>
            </a:lvl4pPr>
            <a:lvl5pPr marL="2438144" indent="0">
              <a:buNone/>
              <a:defRPr sz="2800"/>
            </a:lvl5pPr>
            <a:lvl6pPr marL="3047681" indent="0">
              <a:buNone/>
              <a:defRPr sz="2800"/>
            </a:lvl6pPr>
            <a:lvl7pPr marL="3657215" indent="0">
              <a:buNone/>
              <a:defRPr sz="2800"/>
            </a:lvl7pPr>
            <a:lvl8pPr marL="4266752" indent="0">
              <a:buNone/>
              <a:defRPr sz="2800"/>
            </a:lvl8pPr>
            <a:lvl9pPr marL="4876289" indent="0">
              <a:buNone/>
              <a:defRPr sz="2800"/>
            </a:lvl9pPr>
          </a:lstStyle>
          <a:p>
            <a:r>
              <a:rPr lang="en-US" dirty="0"/>
              <a:t>Click icon to add picture</a:t>
            </a:r>
          </a:p>
        </p:txBody>
      </p:sp>
      <p:sp>
        <p:nvSpPr>
          <p:cNvPr id="4" name="Text Placeholder 3"/>
          <p:cNvSpPr>
            <a:spLocks noGrp="1"/>
          </p:cNvSpPr>
          <p:nvPr>
            <p:ph type="body" sz="half" idx="2"/>
          </p:nvPr>
        </p:nvSpPr>
        <p:spPr>
          <a:xfrm>
            <a:off x="768700" y="2148899"/>
            <a:ext cx="3932237" cy="3811588"/>
          </a:xfrm>
        </p:spPr>
        <p:txBody>
          <a:bodyPr/>
          <a:lstStyle>
            <a:lvl1pPr marL="0" indent="0">
              <a:buNone/>
              <a:defRPr sz="2000" i="0"/>
            </a:lvl1pPr>
            <a:lvl2pPr marL="609537" indent="0">
              <a:buNone/>
              <a:defRPr sz="1867"/>
            </a:lvl2pPr>
            <a:lvl3pPr marL="1219071" indent="0">
              <a:buNone/>
              <a:defRPr sz="1600"/>
            </a:lvl3pPr>
            <a:lvl4pPr marL="1828608" indent="0">
              <a:buNone/>
              <a:defRPr sz="1333"/>
            </a:lvl4pPr>
            <a:lvl5pPr marL="2438144" indent="0">
              <a:buNone/>
              <a:defRPr sz="1333"/>
            </a:lvl5pPr>
            <a:lvl6pPr marL="3047681" indent="0">
              <a:buNone/>
              <a:defRPr sz="1333"/>
            </a:lvl6pPr>
            <a:lvl7pPr marL="3657215" indent="0">
              <a:buNone/>
              <a:defRPr sz="1333"/>
            </a:lvl7pPr>
            <a:lvl8pPr marL="4266752" indent="0">
              <a:buNone/>
              <a:defRPr sz="1333"/>
            </a:lvl8pPr>
            <a:lvl9pPr marL="4876289" indent="0">
              <a:buNone/>
              <a:defRPr sz="1333"/>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i="0"/>
            </a:lvl1pPr>
          </a:lstStyle>
          <a:p>
            <a:r>
              <a:rPr lang="en-US" dirty="0"/>
              <a:t>In the Medical Board Hot Seat!</a:t>
            </a:r>
          </a:p>
        </p:txBody>
      </p:sp>
      <p:sp>
        <p:nvSpPr>
          <p:cNvPr id="7" name="Slide Number Placeholder 6"/>
          <p:cNvSpPr>
            <a:spLocks noGrp="1"/>
          </p:cNvSpPr>
          <p:nvPr>
            <p:ph type="sldNum" sz="quarter" idx="12"/>
          </p:nvPr>
        </p:nvSpPr>
        <p:spPr/>
        <p:txBody>
          <a:bodyPr/>
          <a:lstStyle>
            <a:lvl1pPr>
              <a:defRPr i="0"/>
            </a:lvl1pPr>
          </a:lstStyle>
          <a:p>
            <a:fld id="{B553BF3B-53D9-42C8-A7F6-F9808B4E7A72}" type="slidenum">
              <a:rPr lang="en-US" smtClean="0"/>
              <a:pPr/>
              <a:t>‹#›</a:t>
            </a:fld>
            <a:endParaRPr lang="en-US" dirty="0"/>
          </a:p>
        </p:txBody>
      </p:sp>
      <p:sp>
        <p:nvSpPr>
          <p:cNvPr id="8" name="Title 7"/>
          <p:cNvSpPr>
            <a:spLocks noGrp="1"/>
          </p:cNvSpPr>
          <p:nvPr>
            <p:ph type="title"/>
          </p:nvPr>
        </p:nvSpPr>
        <p:spPr>
          <a:xfrm>
            <a:off x="768700" y="365128"/>
            <a:ext cx="10585101" cy="1053943"/>
          </a:xfrm>
        </p:spPr>
        <p:txBody>
          <a:bodyPr/>
          <a:lstStyle>
            <a:lvl1pPr>
              <a:defRPr i="0"/>
            </a:lvl1pPr>
          </a:lstStyle>
          <a:p>
            <a:r>
              <a:rPr lang="en-US"/>
              <a:t>Click to edit Master title style</a:t>
            </a:r>
          </a:p>
        </p:txBody>
      </p:sp>
    </p:spTree>
    <p:extLst>
      <p:ext uri="{BB962C8B-B14F-4D97-AF65-F5344CB8AC3E}">
        <p14:creationId xmlns:p14="http://schemas.microsoft.com/office/powerpoint/2010/main" val="40270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p:cNvSpPr/>
          <p:nvPr userDrawn="1"/>
        </p:nvSpPr>
        <p:spPr>
          <a:xfrm>
            <a:off x="59630" y="1702733"/>
            <a:ext cx="12068276" cy="386945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5097" tIns="47549" rIns="95097" bIns="47549" rtlCol="0" anchor="ctr"/>
          <a:lstStyle/>
          <a:p>
            <a:pPr algn="ctr"/>
            <a:endParaRPr lang="en-US" sz="2400" i="0" dirty="0"/>
          </a:p>
        </p:txBody>
      </p:sp>
      <p:sp>
        <p:nvSpPr>
          <p:cNvPr id="3" name="Picture Placeholder 2"/>
          <p:cNvSpPr>
            <a:spLocks noGrp="1"/>
          </p:cNvSpPr>
          <p:nvPr>
            <p:ph type="pic" idx="1"/>
          </p:nvPr>
        </p:nvSpPr>
        <p:spPr>
          <a:xfrm>
            <a:off x="864862" y="1962795"/>
            <a:ext cx="3842620" cy="3434277"/>
          </a:xfrm>
        </p:spPr>
        <p:txBody>
          <a:bodyPr/>
          <a:lstStyle>
            <a:lvl1pPr marL="0" indent="0">
              <a:buNone/>
              <a:defRPr sz="4267" i="0">
                <a:solidFill>
                  <a:srgbClr val="F5F6F6"/>
                </a:solidFill>
              </a:defRPr>
            </a:lvl1pPr>
            <a:lvl2pPr marL="609537" indent="0">
              <a:buNone/>
              <a:defRPr sz="3733"/>
            </a:lvl2pPr>
            <a:lvl3pPr marL="1219071" indent="0">
              <a:buNone/>
              <a:defRPr sz="3200"/>
            </a:lvl3pPr>
            <a:lvl4pPr marL="1828608" indent="0">
              <a:buNone/>
              <a:defRPr sz="2800"/>
            </a:lvl4pPr>
            <a:lvl5pPr marL="2438144" indent="0">
              <a:buNone/>
              <a:defRPr sz="2800"/>
            </a:lvl5pPr>
            <a:lvl6pPr marL="3047681" indent="0">
              <a:buNone/>
              <a:defRPr sz="2800"/>
            </a:lvl6pPr>
            <a:lvl7pPr marL="3657215" indent="0">
              <a:buNone/>
              <a:defRPr sz="2800"/>
            </a:lvl7pPr>
            <a:lvl8pPr marL="4266752" indent="0">
              <a:buNone/>
              <a:defRPr sz="2800"/>
            </a:lvl8pPr>
            <a:lvl9pPr marL="4876289" indent="0">
              <a:buNone/>
              <a:defRPr sz="2800"/>
            </a:lvl9pPr>
          </a:lstStyle>
          <a:p>
            <a:r>
              <a:rPr lang="en-US" dirty="0"/>
              <a:t>Click icon to add picture</a:t>
            </a:r>
          </a:p>
        </p:txBody>
      </p:sp>
      <p:sp>
        <p:nvSpPr>
          <p:cNvPr id="4" name="Text Placeholder 3"/>
          <p:cNvSpPr>
            <a:spLocks noGrp="1"/>
          </p:cNvSpPr>
          <p:nvPr>
            <p:ph type="body" sz="half" idx="2"/>
          </p:nvPr>
        </p:nvSpPr>
        <p:spPr>
          <a:xfrm>
            <a:off x="5171062" y="2223343"/>
            <a:ext cx="5732429" cy="3229559"/>
          </a:xfrm>
        </p:spPr>
        <p:txBody>
          <a:bodyPr vert="horz" lIns="91432" tIns="45717" rIns="91432" bIns="45717" rtlCol="0">
            <a:noAutofit/>
          </a:bodyPr>
          <a:lstStyle>
            <a:lvl1pPr>
              <a:defRPr lang="en-US" sz="2400" i="0">
                <a:solidFill>
                  <a:schemeClr val="accent3"/>
                </a:solidFill>
              </a:defRPr>
            </a:lvl1pPr>
          </a:lstStyle>
          <a:p>
            <a:pPr lvl="0">
              <a:lnSpc>
                <a:spcPct val="110000"/>
              </a:lnSpc>
            </a:pPr>
            <a:r>
              <a:rPr lang="en-US"/>
              <a:t>Click to edit Master text styles</a:t>
            </a:r>
          </a:p>
        </p:txBody>
      </p:sp>
      <p:sp>
        <p:nvSpPr>
          <p:cNvPr id="6" name="Footer Placeholder 5"/>
          <p:cNvSpPr>
            <a:spLocks noGrp="1"/>
          </p:cNvSpPr>
          <p:nvPr>
            <p:ph type="ftr" sz="quarter" idx="11"/>
          </p:nvPr>
        </p:nvSpPr>
        <p:spPr/>
        <p:txBody>
          <a:bodyPr/>
          <a:lstStyle>
            <a:lvl1pPr>
              <a:defRPr i="0"/>
            </a:lvl1pPr>
          </a:lstStyle>
          <a:p>
            <a:r>
              <a:rPr lang="en-US" dirty="0"/>
              <a:t>In the Medical Board Hot Seat!</a:t>
            </a:r>
          </a:p>
        </p:txBody>
      </p:sp>
      <p:sp>
        <p:nvSpPr>
          <p:cNvPr id="7" name="Slide Number Placeholder 6"/>
          <p:cNvSpPr>
            <a:spLocks noGrp="1"/>
          </p:cNvSpPr>
          <p:nvPr>
            <p:ph type="sldNum" sz="quarter" idx="12"/>
          </p:nvPr>
        </p:nvSpPr>
        <p:spPr/>
        <p:txBody>
          <a:bodyPr/>
          <a:lstStyle>
            <a:lvl1pPr>
              <a:defRPr i="0"/>
            </a:lvl1pPr>
          </a:lstStyle>
          <a:p>
            <a:fld id="{B553BF3B-53D9-42C8-A7F6-F9808B4E7A72}" type="slidenum">
              <a:rPr lang="en-US" smtClean="0"/>
              <a:pPr/>
              <a:t>‹#›</a:t>
            </a:fld>
            <a:endParaRPr lang="en-US" dirty="0"/>
          </a:p>
        </p:txBody>
      </p:sp>
      <p:sp>
        <p:nvSpPr>
          <p:cNvPr id="8" name="Title 7"/>
          <p:cNvSpPr>
            <a:spLocks noGrp="1"/>
          </p:cNvSpPr>
          <p:nvPr>
            <p:ph type="title"/>
          </p:nvPr>
        </p:nvSpPr>
        <p:spPr>
          <a:xfrm>
            <a:off x="768700" y="365128"/>
            <a:ext cx="10585101" cy="1053943"/>
          </a:xfrm>
        </p:spPr>
        <p:txBody>
          <a:bodyPr/>
          <a:lstStyle>
            <a:lvl1pPr>
              <a:defRPr i="0"/>
            </a:lvl1pPr>
          </a:lstStyle>
          <a:p>
            <a:r>
              <a:rPr lang="en-US"/>
              <a:t>Click to edit Master title style</a:t>
            </a:r>
            <a:endParaRPr lang="en-US" dirty="0"/>
          </a:p>
        </p:txBody>
      </p:sp>
    </p:spTree>
    <p:extLst>
      <p:ext uri="{BB962C8B-B14F-4D97-AF65-F5344CB8AC3E}">
        <p14:creationId xmlns:p14="http://schemas.microsoft.com/office/powerpoint/2010/main" val="382922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1" name="Picture 10" descr="PPT_masterBkgrd-RGB_16-9_90% black_65-64-6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4" y="0"/>
            <a:ext cx="12188388" cy="6858000"/>
          </a:xfrm>
          <a:prstGeom prst="rect">
            <a:avLst/>
          </a:prstGeom>
        </p:spPr>
      </p:pic>
      <p:sp>
        <p:nvSpPr>
          <p:cNvPr id="2" name="Title 1"/>
          <p:cNvSpPr>
            <a:spLocks noGrp="1"/>
          </p:cNvSpPr>
          <p:nvPr>
            <p:ph type="ctrTitle" hasCustomPrompt="1"/>
          </p:nvPr>
        </p:nvSpPr>
        <p:spPr>
          <a:xfrm>
            <a:off x="742951" y="1701803"/>
            <a:ext cx="10706099"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742951" y="3489328"/>
            <a:ext cx="10706099"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Regular 24 pt.</a:t>
            </a:r>
          </a:p>
        </p:txBody>
      </p:sp>
      <p:sp>
        <p:nvSpPr>
          <p:cNvPr id="10" name="Text Placeholder 9"/>
          <p:cNvSpPr>
            <a:spLocks noGrp="1"/>
          </p:cNvSpPr>
          <p:nvPr>
            <p:ph type="body" sz="quarter" idx="10" hasCustomPrompt="1"/>
          </p:nvPr>
        </p:nvSpPr>
        <p:spPr>
          <a:xfrm>
            <a:off x="454033" y="5026832"/>
            <a:ext cx="4385223" cy="350924"/>
          </a:xfrm>
        </p:spPr>
        <p:txBody>
          <a:bodyPr wrap="none" anchor="b">
            <a:spAutoFit/>
          </a:bodyPr>
          <a:lstStyle>
            <a:lvl1pPr marL="0" indent="0" algn="l">
              <a:buNone/>
              <a:defRPr sz="1400" i="0" baseline="0">
                <a:solidFill>
                  <a:srgbClr val="F5F6F6"/>
                </a:solidFill>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54030" y="5364167"/>
            <a:ext cx="3399376" cy="350924"/>
          </a:xfrm>
        </p:spPr>
        <p:txBody>
          <a:bodyPr wrap="none">
            <a:spAutoFit/>
          </a:bodyPr>
          <a:lstStyle>
            <a:lvl1pPr marL="0" indent="0" algn="l">
              <a:buNone/>
              <a:defRPr lang="en-US" sz="1400" b="0" i="0" u="none" strike="noStrike" baseline="0" smtClean="0">
                <a:solidFill>
                  <a:srgbClr val="F5F6F6"/>
                </a:solidFill>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9" name="Picture 8">
            <a:extLst>
              <a:ext uri="{FF2B5EF4-FFF2-40B4-BE49-F238E27FC236}">
                <a16:creationId xmlns:a16="http://schemas.microsoft.com/office/drawing/2014/main" id="{0DBF3438-CD25-4BD0-9449-FD04909D71B6}"/>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133788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8" name="Rectangle 7"/>
          <p:cNvSpPr/>
          <p:nvPr userDrawn="1"/>
        </p:nvSpPr>
        <p:spPr>
          <a:xfrm>
            <a:off x="0" y="1"/>
            <a:ext cx="12192000" cy="5344788"/>
          </a:xfrm>
          <a:prstGeom prst="rect">
            <a:avLst/>
          </a:prstGeom>
          <a:solidFill>
            <a:srgbClr val="EFA7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pic>
        <p:nvPicPr>
          <p:cNvPr id="9" name="Picture 8" descr="TDC_Stethoscope_no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575587"/>
            <a:ext cx="7010400" cy="2540000"/>
          </a:xfrm>
          <a:prstGeom prst="rect">
            <a:avLst/>
          </a:prstGeom>
        </p:spPr>
      </p:pic>
      <p:sp>
        <p:nvSpPr>
          <p:cNvPr id="2" name="Title 1"/>
          <p:cNvSpPr>
            <a:spLocks noGrp="1"/>
          </p:cNvSpPr>
          <p:nvPr>
            <p:ph type="ctrTitle" hasCustomPrompt="1"/>
          </p:nvPr>
        </p:nvSpPr>
        <p:spPr>
          <a:xfrm>
            <a:off x="0" y="3717068"/>
            <a:ext cx="12192000" cy="715574"/>
          </a:xfrm>
        </p:spPr>
        <p:txBody>
          <a:bodyPr wrap="square" anchor="b">
            <a:spAutoFit/>
          </a:bodyPr>
          <a:lstStyle>
            <a:lvl1pPr algn="ctr">
              <a:defRPr lang="en-US" sz="4500" i="0" kern="1200" dirty="0">
                <a:solidFill>
                  <a:schemeClr val="bg1"/>
                </a:solidFill>
                <a:latin typeface="Arial"/>
                <a:ea typeface="+mn-ea"/>
                <a:cs typeface="Arial"/>
              </a:defRPr>
            </a:lvl1pPr>
          </a:lstStyle>
          <a:p>
            <a:r>
              <a:rPr lang="en-US" dirty="0"/>
              <a:t>Title slide - Arial Bold 45 pt.</a:t>
            </a:r>
          </a:p>
        </p:txBody>
      </p:sp>
      <p:sp>
        <p:nvSpPr>
          <p:cNvPr id="3" name="Subtitle 2"/>
          <p:cNvSpPr>
            <a:spLocks noGrp="1"/>
          </p:cNvSpPr>
          <p:nvPr>
            <p:ph type="subTitle" idx="1" hasCustomPrompt="1"/>
          </p:nvPr>
        </p:nvSpPr>
        <p:spPr>
          <a:xfrm>
            <a:off x="1524000" y="4431423"/>
            <a:ext cx="9144000" cy="397026"/>
          </a:xfrm>
        </p:spPr>
        <p:txBody>
          <a:bodyPr>
            <a:spAutoFit/>
          </a:bodyPr>
          <a:lstStyle>
            <a:lvl1pPr marL="0" indent="0" algn="ctr">
              <a:buNone/>
              <a:defRPr lang="en-US" sz="2200" b="0" i="0" kern="1200" dirty="0">
                <a:solidFill>
                  <a:schemeClr val="bg1"/>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a:t>
            </a:r>
            <a:r>
              <a:rPr lang="en-US"/>
              <a:t>Regular 22 </a:t>
            </a:r>
            <a:r>
              <a:rPr lang="en-US" dirty="0"/>
              <a:t>pt.</a:t>
            </a:r>
          </a:p>
        </p:txBody>
      </p:sp>
      <p:sp>
        <p:nvSpPr>
          <p:cNvPr id="10" name="Text Placeholder 9"/>
          <p:cNvSpPr>
            <a:spLocks noGrp="1"/>
          </p:cNvSpPr>
          <p:nvPr>
            <p:ph type="body" sz="quarter" idx="10" hasCustomPrompt="1"/>
          </p:nvPr>
        </p:nvSpPr>
        <p:spPr>
          <a:xfrm>
            <a:off x="496429" y="5598253"/>
            <a:ext cx="7834772" cy="307771"/>
          </a:xfrm>
        </p:spPr>
        <p:txBody>
          <a:bodyPr wrap="square" anchor="t">
            <a:spAutoFit/>
          </a:bodyPr>
          <a:lstStyle>
            <a:lvl1pPr marL="0" indent="0" algn="l" defTabSz="457200" rtl="0" eaLnBrk="1" latinLnBrk="0" hangingPunct="1">
              <a:lnSpc>
                <a:spcPct val="100000"/>
              </a:lnSpc>
              <a:spcBef>
                <a:spcPts val="100"/>
              </a:spcBef>
              <a:buClr>
                <a:schemeClr val="accent3"/>
              </a:buClr>
              <a:buSzPct val="100000"/>
              <a:buFont typeface="Arial"/>
              <a:buNone/>
              <a:defRPr lang="en-US" sz="1300" b="1" i="0" kern="1200" dirty="0">
                <a:solidFill>
                  <a:srgbClr val="1B2635"/>
                </a:solidFill>
                <a:latin typeface="Arial"/>
                <a:ea typeface="+mn-ea"/>
                <a:cs typeface="Arial"/>
              </a:defRPr>
            </a:lvl1pPr>
          </a:lstStyle>
          <a:p>
            <a:pPr lvl="0"/>
            <a:r>
              <a:rPr lang="en-US" sz="1400" dirty="0"/>
              <a:t>Presenter’s Name - Arial Regular</a:t>
            </a:r>
            <a:endParaRPr lang="en-US" dirty="0"/>
          </a:p>
        </p:txBody>
      </p:sp>
      <p:sp>
        <p:nvSpPr>
          <p:cNvPr id="12" name="Right Triangle 11"/>
          <p:cNvSpPr/>
          <p:nvPr userDrawn="1"/>
        </p:nvSpPr>
        <p:spPr>
          <a:xfrm rot="18900000">
            <a:off x="667899" y="5215813"/>
            <a:ext cx="335048" cy="251286"/>
          </a:xfrm>
          <a:prstGeom prst="rtTriangle">
            <a:avLst/>
          </a:prstGeom>
          <a:solidFill>
            <a:srgbClr val="EFA7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p>
        </p:txBody>
      </p:sp>
      <p:pic>
        <p:nvPicPr>
          <p:cNvPr id="11" name="Picture 10">
            <a:extLst>
              <a:ext uri="{FF2B5EF4-FFF2-40B4-BE49-F238E27FC236}">
                <a16:creationId xmlns:a16="http://schemas.microsoft.com/office/drawing/2014/main" id="{00EB6B38-56CC-4493-B824-CC0A019AB3BA}"/>
              </a:ext>
            </a:extLst>
          </p:cNvPr>
          <p:cNvPicPr>
            <a:picLocks noChangeAspect="1"/>
          </p:cNvPicPr>
          <p:nvPr userDrawn="1"/>
        </p:nvPicPr>
        <p:blipFill>
          <a:blip r:embed="rId3">
            <a:extLst>
              <a:ext uri="{28A0092B-C50C-407E-A947-70E740481C1C}">
                <a14:useLocalDpi xmlns:a14="http://schemas.microsoft.com/office/drawing/2010/main" val="0"/>
              </a:ext>
            </a:extLst>
          </a:blip>
          <a:srcRect t="11335" b="11335"/>
          <a:stretch/>
        </p:blipFill>
        <p:spPr>
          <a:xfrm>
            <a:off x="9169970" y="5946270"/>
            <a:ext cx="2459535" cy="643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 name="Picture 8" descr="10727_PPT_Bkgrd-RGB_4-3_cya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 y="0"/>
            <a:ext cx="12185500" cy="6858000"/>
          </a:xfrm>
          <a:prstGeom prst="rect">
            <a:avLst/>
          </a:prstGeom>
        </p:spPr>
      </p:pic>
      <p:sp>
        <p:nvSpPr>
          <p:cNvPr id="2" name="Title 1"/>
          <p:cNvSpPr>
            <a:spLocks noGrp="1"/>
          </p:cNvSpPr>
          <p:nvPr>
            <p:ph type="ctrTitle" hasCustomPrompt="1"/>
          </p:nvPr>
        </p:nvSpPr>
        <p:spPr>
          <a:xfrm>
            <a:off x="454030" y="1701803"/>
            <a:ext cx="11283941"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454030" y="3489328"/>
            <a:ext cx="11283941"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Regular 24 pt.</a:t>
            </a:r>
          </a:p>
        </p:txBody>
      </p:sp>
      <p:sp>
        <p:nvSpPr>
          <p:cNvPr id="10" name="Text Placeholder 9"/>
          <p:cNvSpPr>
            <a:spLocks noGrp="1"/>
          </p:cNvSpPr>
          <p:nvPr>
            <p:ph type="body" sz="quarter" idx="10" hasCustomPrompt="1"/>
          </p:nvPr>
        </p:nvSpPr>
        <p:spPr>
          <a:xfrm>
            <a:off x="454033" y="5026832"/>
            <a:ext cx="4385223" cy="350924"/>
          </a:xfrm>
        </p:spPr>
        <p:txBody>
          <a:bodyPr wrap="none" anchor="b">
            <a:spAutoFit/>
          </a:bodyPr>
          <a:lstStyle>
            <a:lvl1pPr marL="0" indent="0" algn="l">
              <a:buNone/>
              <a:defRPr sz="1400" i="0" baseline="0">
                <a:solidFill>
                  <a:srgbClr val="F5F6F6"/>
                </a:solidFill>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54030" y="5364167"/>
            <a:ext cx="3399376" cy="350924"/>
          </a:xfrm>
        </p:spPr>
        <p:txBody>
          <a:bodyPr wrap="none">
            <a:spAutoFit/>
          </a:bodyPr>
          <a:lstStyle>
            <a:lvl1pPr marL="0" indent="0" algn="l">
              <a:buNone/>
              <a:defRPr lang="en-US" sz="1400" b="0" i="0" u="none" strike="noStrike" baseline="0" smtClean="0">
                <a:solidFill>
                  <a:srgbClr val="F5F6F6"/>
                </a:solidFill>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8" name="Picture 7">
            <a:extLst>
              <a:ext uri="{FF2B5EF4-FFF2-40B4-BE49-F238E27FC236}">
                <a16:creationId xmlns:a16="http://schemas.microsoft.com/office/drawing/2014/main" id="{391DBA06-6623-44E5-89EF-8C939739D0F9}"/>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41554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9" name="Picture 8" descr="10727_PPT_Bkgrd-RGB_4-3_dark 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 y="0"/>
            <a:ext cx="12185500" cy="6858000"/>
          </a:xfrm>
          <a:prstGeom prst="rect">
            <a:avLst/>
          </a:prstGeom>
        </p:spPr>
      </p:pic>
      <p:sp>
        <p:nvSpPr>
          <p:cNvPr id="2" name="Title 1"/>
          <p:cNvSpPr>
            <a:spLocks noGrp="1"/>
          </p:cNvSpPr>
          <p:nvPr>
            <p:ph type="ctrTitle" hasCustomPrompt="1"/>
          </p:nvPr>
        </p:nvSpPr>
        <p:spPr>
          <a:xfrm>
            <a:off x="548072" y="1701803"/>
            <a:ext cx="11095856"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548072" y="3489328"/>
            <a:ext cx="11095856"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Regular 24 pt.</a:t>
            </a:r>
          </a:p>
        </p:txBody>
      </p:sp>
      <p:sp>
        <p:nvSpPr>
          <p:cNvPr id="10" name="Text Placeholder 9"/>
          <p:cNvSpPr>
            <a:spLocks noGrp="1"/>
          </p:cNvSpPr>
          <p:nvPr>
            <p:ph type="body" sz="quarter" idx="10" hasCustomPrompt="1"/>
          </p:nvPr>
        </p:nvSpPr>
        <p:spPr>
          <a:xfrm>
            <a:off x="454033" y="5026832"/>
            <a:ext cx="4385223" cy="350924"/>
          </a:xfrm>
        </p:spPr>
        <p:txBody>
          <a:bodyPr wrap="none" anchor="b">
            <a:spAutoFit/>
          </a:bodyPr>
          <a:lstStyle>
            <a:lvl1pPr marL="0" indent="0" algn="l">
              <a:buNone/>
              <a:defRPr sz="1400" i="0" baseline="0">
                <a:solidFill>
                  <a:srgbClr val="F5F6F6"/>
                </a:solidFill>
                <a:latin typeface="+mj-lt"/>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54030" y="5364167"/>
            <a:ext cx="3399376" cy="350924"/>
          </a:xfrm>
        </p:spPr>
        <p:txBody>
          <a:bodyPr wrap="none">
            <a:spAutoFit/>
          </a:bodyPr>
          <a:lstStyle>
            <a:lvl1pPr marL="0" indent="0" algn="l">
              <a:buNone/>
              <a:defRPr lang="en-US" sz="1400" b="0" i="0" u="none" strike="noStrike" baseline="0" smtClean="0">
                <a:solidFill>
                  <a:srgbClr val="F5F6F6"/>
                </a:solidFill>
                <a:latin typeface="+mj-lt"/>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8" name="Picture 7">
            <a:extLst>
              <a:ext uri="{FF2B5EF4-FFF2-40B4-BE49-F238E27FC236}">
                <a16:creationId xmlns:a16="http://schemas.microsoft.com/office/drawing/2014/main" id="{CB27B735-5AFE-4E9C-8769-C46C4DC833E4}"/>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35081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9" name="Picture 8" descr="10727_PPT_Bkgrd-RGB_4-3_gol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 y="0"/>
            <a:ext cx="12185500" cy="6858000"/>
          </a:xfrm>
          <a:prstGeom prst="rect">
            <a:avLst/>
          </a:prstGeom>
        </p:spPr>
      </p:pic>
      <p:sp>
        <p:nvSpPr>
          <p:cNvPr id="2" name="Title 1"/>
          <p:cNvSpPr>
            <a:spLocks noGrp="1"/>
          </p:cNvSpPr>
          <p:nvPr>
            <p:ph type="ctrTitle" hasCustomPrompt="1"/>
          </p:nvPr>
        </p:nvSpPr>
        <p:spPr>
          <a:xfrm>
            <a:off x="548072" y="1701803"/>
            <a:ext cx="11095856"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548072" y="3489328"/>
            <a:ext cx="11095856"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Regular 24 pt.</a:t>
            </a:r>
          </a:p>
        </p:txBody>
      </p:sp>
      <p:sp>
        <p:nvSpPr>
          <p:cNvPr id="10" name="Text Placeholder 9"/>
          <p:cNvSpPr>
            <a:spLocks noGrp="1"/>
          </p:cNvSpPr>
          <p:nvPr>
            <p:ph type="body" sz="quarter" idx="10" hasCustomPrompt="1"/>
          </p:nvPr>
        </p:nvSpPr>
        <p:spPr>
          <a:xfrm>
            <a:off x="454033" y="5026832"/>
            <a:ext cx="4385223" cy="350924"/>
          </a:xfrm>
        </p:spPr>
        <p:txBody>
          <a:bodyPr wrap="none" anchor="b">
            <a:spAutoFit/>
          </a:bodyPr>
          <a:lstStyle>
            <a:lvl1pPr marL="0" indent="0" algn="l">
              <a:buNone/>
              <a:defRPr sz="1867" i="0" baseline="0">
                <a:solidFill>
                  <a:srgbClr val="F5F6F6"/>
                </a:solidFill>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54030" y="5364167"/>
            <a:ext cx="3399376" cy="350924"/>
          </a:xfrm>
        </p:spPr>
        <p:txBody>
          <a:bodyPr wrap="none">
            <a:spAutoFit/>
          </a:bodyPr>
          <a:lstStyle>
            <a:lvl1pPr marL="0" indent="0" algn="l">
              <a:buNone/>
              <a:defRPr lang="en-US" sz="1867" b="0" i="0" u="none" strike="noStrike" baseline="0" smtClean="0">
                <a:solidFill>
                  <a:srgbClr val="F5F6F6"/>
                </a:solidFill>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8" name="Picture 7">
            <a:extLst>
              <a:ext uri="{FF2B5EF4-FFF2-40B4-BE49-F238E27FC236}">
                <a16:creationId xmlns:a16="http://schemas.microsoft.com/office/drawing/2014/main" id="{21C1458A-5401-46A0-AA0A-02EB0C6BD480}"/>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107323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9" name="Picture 8" descr="10727_PPT_Bkgrd-RGB_4-3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 y="0"/>
            <a:ext cx="12185500" cy="6858000"/>
          </a:xfrm>
          <a:prstGeom prst="rect">
            <a:avLst/>
          </a:prstGeom>
        </p:spPr>
      </p:pic>
      <p:sp>
        <p:nvSpPr>
          <p:cNvPr id="2" name="Title 1"/>
          <p:cNvSpPr>
            <a:spLocks noGrp="1"/>
          </p:cNvSpPr>
          <p:nvPr>
            <p:ph type="ctrTitle" hasCustomPrompt="1"/>
          </p:nvPr>
        </p:nvSpPr>
        <p:spPr>
          <a:xfrm>
            <a:off x="548072" y="1701803"/>
            <a:ext cx="11095856"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548072" y="3489328"/>
            <a:ext cx="11095856"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Regular 24 pt.</a:t>
            </a:r>
          </a:p>
        </p:txBody>
      </p:sp>
      <p:sp>
        <p:nvSpPr>
          <p:cNvPr id="10" name="Text Placeholder 9"/>
          <p:cNvSpPr>
            <a:spLocks noGrp="1"/>
          </p:cNvSpPr>
          <p:nvPr>
            <p:ph type="body" sz="quarter" idx="10" hasCustomPrompt="1"/>
          </p:nvPr>
        </p:nvSpPr>
        <p:spPr>
          <a:xfrm>
            <a:off x="454033" y="5026832"/>
            <a:ext cx="4385223" cy="350924"/>
          </a:xfrm>
        </p:spPr>
        <p:txBody>
          <a:bodyPr wrap="none" anchor="b">
            <a:spAutoFit/>
          </a:bodyPr>
          <a:lstStyle>
            <a:lvl1pPr marL="0" indent="0" algn="l">
              <a:buNone/>
              <a:defRPr sz="1867" i="0" baseline="0">
                <a:solidFill>
                  <a:srgbClr val="F5F6F6"/>
                </a:solidFill>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54030" y="5364167"/>
            <a:ext cx="3399376" cy="350924"/>
          </a:xfrm>
        </p:spPr>
        <p:txBody>
          <a:bodyPr wrap="none">
            <a:spAutoFit/>
          </a:bodyPr>
          <a:lstStyle>
            <a:lvl1pPr marL="0" indent="0" algn="l">
              <a:buNone/>
              <a:defRPr lang="en-US" sz="1867" b="0" i="0" u="none" strike="noStrike" baseline="0" smtClean="0">
                <a:solidFill>
                  <a:srgbClr val="F5F6F6"/>
                </a:solidFill>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8" name="Picture 7">
            <a:extLst>
              <a:ext uri="{FF2B5EF4-FFF2-40B4-BE49-F238E27FC236}">
                <a16:creationId xmlns:a16="http://schemas.microsoft.com/office/drawing/2014/main" id="{A255EC8C-2AEC-41D2-A1CC-2F7F3AF7E453}"/>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13436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10727_PPT_Bkgrd-RGB_4-3_blue-violet_77-99-1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 y="0"/>
            <a:ext cx="12185500" cy="6858000"/>
          </a:xfrm>
          <a:prstGeom prst="rect">
            <a:avLst/>
          </a:prstGeom>
        </p:spPr>
      </p:pic>
      <p:sp>
        <p:nvSpPr>
          <p:cNvPr id="2" name="Title 1"/>
          <p:cNvSpPr>
            <a:spLocks noGrp="1"/>
          </p:cNvSpPr>
          <p:nvPr>
            <p:ph type="ctrTitle" hasCustomPrompt="1"/>
          </p:nvPr>
        </p:nvSpPr>
        <p:spPr>
          <a:xfrm>
            <a:off x="363622" y="1122366"/>
            <a:ext cx="11464757" cy="1830388"/>
          </a:xfrm>
        </p:spPr>
        <p:txBody>
          <a:bodyPr anchor="b">
            <a:noAutofit/>
          </a:bodyPr>
          <a:lstStyle>
            <a:lvl1pPr algn="ctr">
              <a:defRPr sz="4000" b="1" i="0">
                <a:solidFill>
                  <a:srgbClr val="F5F6F6"/>
                </a:solidFill>
              </a:defRPr>
            </a:lvl1pPr>
          </a:lstStyle>
          <a:p>
            <a:r>
              <a:rPr lang="en-US" dirty="0"/>
              <a:t>Title slide - Arial Bold 40 pt.</a:t>
            </a:r>
          </a:p>
        </p:txBody>
      </p:sp>
      <p:sp>
        <p:nvSpPr>
          <p:cNvPr id="3" name="Subtitle 2"/>
          <p:cNvSpPr>
            <a:spLocks noGrp="1"/>
          </p:cNvSpPr>
          <p:nvPr>
            <p:ph type="subTitle" idx="1" hasCustomPrompt="1"/>
          </p:nvPr>
        </p:nvSpPr>
        <p:spPr>
          <a:xfrm>
            <a:off x="363622" y="2909889"/>
            <a:ext cx="11464757" cy="390525"/>
          </a:xfrm>
        </p:spPr>
        <p:txBody>
          <a:bodyPr>
            <a:noAutofit/>
          </a:bodyPr>
          <a:lstStyle>
            <a:lvl1pPr marL="0" indent="0" algn="ctr">
              <a:buNone/>
              <a:defRPr sz="2400" i="0">
                <a:solidFill>
                  <a:srgbClr val="F5F6F6"/>
                </a:solidFill>
              </a:defRPr>
            </a:lvl1pPr>
            <a:lvl2pPr marL="609537" indent="0" algn="ctr">
              <a:buNone/>
              <a:defRPr sz="2800"/>
            </a:lvl2pPr>
            <a:lvl3pPr marL="1219071" indent="0" algn="ctr">
              <a:buNone/>
              <a:defRPr sz="2400"/>
            </a:lvl3pPr>
            <a:lvl4pPr marL="1828608" indent="0" algn="ctr">
              <a:buNone/>
              <a:defRPr sz="2000"/>
            </a:lvl4pPr>
            <a:lvl5pPr marL="2438144" indent="0" algn="ctr">
              <a:buNone/>
              <a:defRPr sz="2000"/>
            </a:lvl5pPr>
            <a:lvl6pPr marL="3047681" indent="0" algn="ctr">
              <a:buNone/>
              <a:defRPr sz="2000"/>
            </a:lvl6pPr>
            <a:lvl7pPr marL="3657215" indent="0" algn="ctr">
              <a:buNone/>
              <a:defRPr sz="2000"/>
            </a:lvl7pPr>
            <a:lvl8pPr marL="4266752" indent="0" algn="ctr">
              <a:buNone/>
              <a:defRPr sz="2000"/>
            </a:lvl8pPr>
            <a:lvl9pPr marL="4876289" indent="0" algn="ctr">
              <a:buNone/>
              <a:defRPr sz="2000"/>
            </a:lvl9pPr>
          </a:lstStyle>
          <a:p>
            <a:r>
              <a:rPr lang="en-US" dirty="0"/>
              <a:t>Subhead - Arial </a:t>
            </a:r>
            <a:r>
              <a:rPr lang="en-US"/>
              <a:t>Regular 24 </a:t>
            </a:r>
            <a:r>
              <a:rPr lang="en-US" dirty="0"/>
              <a:t>pt.</a:t>
            </a:r>
          </a:p>
        </p:txBody>
      </p:sp>
      <p:sp>
        <p:nvSpPr>
          <p:cNvPr id="10" name="Text Placeholder 9"/>
          <p:cNvSpPr>
            <a:spLocks noGrp="1"/>
          </p:cNvSpPr>
          <p:nvPr>
            <p:ph type="body" sz="quarter" idx="10" hasCustomPrompt="1"/>
          </p:nvPr>
        </p:nvSpPr>
        <p:spPr>
          <a:xfrm>
            <a:off x="3903393" y="3506127"/>
            <a:ext cx="4385223" cy="350924"/>
          </a:xfrm>
        </p:spPr>
        <p:txBody>
          <a:bodyPr wrap="none" anchor="b">
            <a:spAutoFit/>
          </a:bodyPr>
          <a:lstStyle>
            <a:lvl1pPr marL="0" indent="0" algn="ctr">
              <a:buNone/>
              <a:defRPr sz="1867" i="0" baseline="0">
                <a:solidFill>
                  <a:srgbClr val="F5F6F6"/>
                </a:solidFill>
              </a:defRPr>
            </a:lvl1pPr>
          </a:lstStyle>
          <a:p>
            <a:pPr lvl="0"/>
            <a:r>
              <a:rPr lang="en-US" sz="1867" dirty="0"/>
              <a:t>Presenter Name - Arial Regular 14 pt.</a:t>
            </a:r>
            <a:endParaRPr lang="en-US" dirty="0"/>
          </a:p>
        </p:txBody>
      </p:sp>
      <p:sp>
        <p:nvSpPr>
          <p:cNvPr id="12" name="Text Placeholder 11"/>
          <p:cNvSpPr>
            <a:spLocks noGrp="1"/>
          </p:cNvSpPr>
          <p:nvPr>
            <p:ph type="body" sz="quarter" idx="11" hasCustomPrompt="1"/>
          </p:nvPr>
        </p:nvSpPr>
        <p:spPr>
          <a:xfrm>
            <a:off x="4396317" y="3852795"/>
            <a:ext cx="3399376" cy="350924"/>
          </a:xfrm>
        </p:spPr>
        <p:txBody>
          <a:bodyPr wrap="none">
            <a:spAutoFit/>
          </a:bodyPr>
          <a:lstStyle>
            <a:lvl1pPr marL="0" indent="0" algn="ctr">
              <a:buNone/>
              <a:defRPr lang="en-US" sz="1867" b="0" i="0" u="none" strike="noStrike" baseline="0" smtClean="0">
                <a:solidFill>
                  <a:srgbClr val="F5F6F6"/>
                </a:solidFill>
              </a:defRPr>
            </a:lvl1pPr>
          </a:lstStyle>
          <a:p>
            <a:r>
              <a:rPr lang="en-US" sz="1867" b="0" i="1" u="none" strike="noStrike" baseline="0" dirty="0">
                <a:solidFill>
                  <a:srgbClr val="FFFFFF"/>
                </a:solidFill>
                <a:latin typeface="Arial" panose="020B0604020202020204" pitchFamily="34" charset="0"/>
              </a:rPr>
              <a:t>Department - Arial Italic 14 pt. </a:t>
            </a:r>
            <a:endParaRPr lang="en-US" dirty="0"/>
          </a:p>
        </p:txBody>
      </p:sp>
      <p:pic>
        <p:nvPicPr>
          <p:cNvPr id="9" name="Picture 8">
            <a:extLst>
              <a:ext uri="{FF2B5EF4-FFF2-40B4-BE49-F238E27FC236}">
                <a16:creationId xmlns:a16="http://schemas.microsoft.com/office/drawing/2014/main" id="{E8A17FFB-93D1-4740-8390-8B2FB60BF14B}"/>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54029" y="6208174"/>
            <a:ext cx="2222670" cy="477955"/>
          </a:xfrm>
          <a:prstGeom prst="rect">
            <a:avLst/>
          </a:prstGeom>
        </p:spPr>
      </p:pic>
    </p:spTree>
    <p:extLst>
      <p:ext uri="{BB962C8B-B14F-4D97-AF65-F5344CB8AC3E}">
        <p14:creationId xmlns:p14="http://schemas.microsoft.com/office/powerpoint/2010/main" val="28213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8" name="Rectangle 7"/>
          <p:cNvSpPr/>
          <p:nvPr userDrawn="1"/>
        </p:nvSpPr>
        <p:spPr>
          <a:xfrm>
            <a:off x="0" y="1"/>
            <a:ext cx="12192000" cy="5344788"/>
          </a:xfrm>
          <a:prstGeom prst="rect">
            <a:avLst/>
          </a:prstGeom>
          <a:solidFill>
            <a:srgbClr val="EFA7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5" name="Rectangle 14"/>
          <p:cNvSpPr/>
          <p:nvPr userDrawn="1"/>
        </p:nvSpPr>
        <p:spPr>
          <a:xfrm>
            <a:off x="-10640" y="4762284"/>
            <a:ext cx="12202639" cy="588131"/>
          </a:xfrm>
          <a:prstGeom prst="rect">
            <a:avLst/>
          </a:prstGeom>
          <a:solidFill>
            <a:schemeClr val="bg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2" name="Title 1"/>
          <p:cNvSpPr>
            <a:spLocks noGrp="1"/>
          </p:cNvSpPr>
          <p:nvPr>
            <p:ph type="ctrTitle" hasCustomPrompt="1"/>
          </p:nvPr>
        </p:nvSpPr>
        <p:spPr>
          <a:xfrm>
            <a:off x="0" y="3717068"/>
            <a:ext cx="12192000" cy="715574"/>
          </a:xfrm>
        </p:spPr>
        <p:txBody>
          <a:bodyPr wrap="square" anchor="b">
            <a:spAutoFit/>
          </a:bodyPr>
          <a:lstStyle>
            <a:lvl1pPr algn="ctr">
              <a:defRPr lang="en-US" sz="4500" i="0" kern="1200" dirty="0">
                <a:solidFill>
                  <a:schemeClr val="bg1"/>
                </a:solidFill>
                <a:latin typeface="Arial"/>
                <a:ea typeface="+mn-ea"/>
                <a:cs typeface="Arial"/>
              </a:defRPr>
            </a:lvl1pPr>
          </a:lstStyle>
          <a:p>
            <a:r>
              <a:rPr lang="en-US" dirty="0"/>
              <a:t>Title slide - Arial Bold 45 pt.</a:t>
            </a:r>
          </a:p>
        </p:txBody>
      </p:sp>
      <p:sp>
        <p:nvSpPr>
          <p:cNvPr id="3" name="Subtitle 2"/>
          <p:cNvSpPr>
            <a:spLocks noGrp="1"/>
          </p:cNvSpPr>
          <p:nvPr>
            <p:ph type="subTitle" idx="1" hasCustomPrompt="1"/>
          </p:nvPr>
        </p:nvSpPr>
        <p:spPr>
          <a:xfrm>
            <a:off x="1524000" y="4892534"/>
            <a:ext cx="9144000" cy="313926"/>
          </a:xfrm>
        </p:spPr>
        <p:txBody>
          <a:bodyPr anchor="ctr">
            <a:spAutoFit/>
          </a:bodyPr>
          <a:lstStyle>
            <a:lvl1pPr marL="0" indent="0" algn="ctr">
              <a:buNone/>
              <a:defRPr lang="en-US" sz="1600" b="1" i="0" kern="1200" cap="all" baseline="0" dirty="0">
                <a:solidFill>
                  <a:schemeClr val="bg1"/>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Regular 16 pt.</a:t>
            </a:r>
          </a:p>
        </p:txBody>
      </p:sp>
      <p:sp>
        <p:nvSpPr>
          <p:cNvPr id="10" name="Text Placeholder 9"/>
          <p:cNvSpPr>
            <a:spLocks noGrp="1"/>
          </p:cNvSpPr>
          <p:nvPr>
            <p:ph type="body" sz="quarter" idx="10" hasCustomPrompt="1"/>
          </p:nvPr>
        </p:nvSpPr>
        <p:spPr>
          <a:xfrm>
            <a:off x="496429" y="5598253"/>
            <a:ext cx="7834772" cy="307771"/>
          </a:xfrm>
        </p:spPr>
        <p:txBody>
          <a:bodyPr wrap="square" anchor="t">
            <a:spAutoFit/>
          </a:bodyPr>
          <a:lstStyle>
            <a:lvl1pPr marL="0" indent="0" algn="l" defTabSz="457200" rtl="0" eaLnBrk="1" latinLnBrk="0" hangingPunct="1">
              <a:lnSpc>
                <a:spcPct val="100000"/>
              </a:lnSpc>
              <a:spcBef>
                <a:spcPts val="100"/>
              </a:spcBef>
              <a:buClr>
                <a:schemeClr val="accent3"/>
              </a:buClr>
              <a:buSzPct val="100000"/>
              <a:buFont typeface="Arial"/>
              <a:buNone/>
              <a:defRPr lang="en-US" sz="1300" b="1" i="0" kern="1200" dirty="0">
                <a:solidFill>
                  <a:srgbClr val="1B2635"/>
                </a:solidFill>
                <a:latin typeface="Arial"/>
                <a:ea typeface="+mn-ea"/>
                <a:cs typeface="Arial"/>
              </a:defRPr>
            </a:lvl1pPr>
          </a:lstStyle>
          <a:p>
            <a:pPr lvl="0"/>
            <a:r>
              <a:rPr lang="en-US" sz="1400" dirty="0"/>
              <a:t>Presenter’s Name - Arial Regular</a:t>
            </a:r>
            <a:endParaRPr lang="en-US" dirty="0"/>
          </a:p>
        </p:txBody>
      </p:sp>
      <p:pic>
        <p:nvPicPr>
          <p:cNvPr id="11" name="Picture 10" descr="TDC_Stethoscope_no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575587"/>
            <a:ext cx="7010400" cy="2540000"/>
          </a:xfrm>
          <a:prstGeom prst="rect">
            <a:avLst/>
          </a:prstGeom>
        </p:spPr>
      </p:pic>
      <p:sp>
        <p:nvSpPr>
          <p:cNvPr id="13" name="Right Triangle 12"/>
          <p:cNvSpPr/>
          <p:nvPr userDrawn="1"/>
        </p:nvSpPr>
        <p:spPr>
          <a:xfrm rot="18900000">
            <a:off x="667899" y="5215813"/>
            <a:ext cx="335048" cy="251286"/>
          </a:xfrm>
          <a:prstGeom prst="rtTriangle">
            <a:avLst/>
          </a:prstGeom>
          <a:solidFill>
            <a:schemeClr val="bg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p>
        </p:txBody>
      </p:sp>
      <p:pic>
        <p:nvPicPr>
          <p:cNvPr id="14" name="Picture 13">
            <a:extLst>
              <a:ext uri="{FF2B5EF4-FFF2-40B4-BE49-F238E27FC236}">
                <a16:creationId xmlns:a16="http://schemas.microsoft.com/office/drawing/2014/main" id="{B9E53B29-6E60-4896-A56A-DC0CD1A1253D}"/>
              </a:ext>
            </a:extLst>
          </p:cNvPr>
          <p:cNvPicPr>
            <a:picLocks noChangeAspect="1"/>
          </p:cNvPicPr>
          <p:nvPr userDrawn="1"/>
        </p:nvPicPr>
        <p:blipFill>
          <a:blip r:embed="rId3">
            <a:extLst>
              <a:ext uri="{28A0092B-C50C-407E-A947-70E740481C1C}">
                <a14:useLocalDpi xmlns:a14="http://schemas.microsoft.com/office/drawing/2010/main" val="0"/>
              </a:ext>
            </a:extLst>
          </a:blip>
          <a:srcRect t="11335" b="11335"/>
          <a:stretch/>
        </p:blipFill>
        <p:spPr>
          <a:xfrm>
            <a:off x="9169970" y="5946270"/>
            <a:ext cx="2459535" cy="643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8" name="Rectangle 7"/>
          <p:cNvSpPr/>
          <p:nvPr userDrawn="1"/>
        </p:nvSpPr>
        <p:spPr>
          <a:xfrm>
            <a:off x="0" y="1"/>
            <a:ext cx="12192000" cy="5344788"/>
          </a:xfrm>
          <a:prstGeom prst="rect">
            <a:avLst/>
          </a:prstGeom>
          <a:solidFill>
            <a:srgbClr val="EFA7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5" name="Rectangle 14"/>
          <p:cNvSpPr/>
          <p:nvPr userDrawn="1"/>
        </p:nvSpPr>
        <p:spPr>
          <a:xfrm>
            <a:off x="-10640" y="4762284"/>
            <a:ext cx="12202639" cy="588131"/>
          </a:xfrm>
          <a:prstGeom prst="rect">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2" name="Title 1"/>
          <p:cNvSpPr>
            <a:spLocks noGrp="1"/>
          </p:cNvSpPr>
          <p:nvPr>
            <p:ph type="ctrTitle" hasCustomPrompt="1"/>
          </p:nvPr>
        </p:nvSpPr>
        <p:spPr>
          <a:xfrm>
            <a:off x="0" y="3717068"/>
            <a:ext cx="12192000" cy="715574"/>
          </a:xfrm>
        </p:spPr>
        <p:txBody>
          <a:bodyPr wrap="square" anchor="b">
            <a:spAutoFit/>
          </a:bodyPr>
          <a:lstStyle>
            <a:lvl1pPr algn="ctr">
              <a:defRPr lang="en-US" sz="4500" i="0" kern="1200" dirty="0">
                <a:solidFill>
                  <a:schemeClr val="bg1"/>
                </a:solidFill>
                <a:latin typeface="Arial"/>
                <a:ea typeface="+mn-ea"/>
                <a:cs typeface="Arial"/>
              </a:defRPr>
            </a:lvl1pPr>
          </a:lstStyle>
          <a:p>
            <a:r>
              <a:rPr lang="en-US" dirty="0"/>
              <a:t>Title slide - Arial Bold 45 pt.</a:t>
            </a:r>
          </a:p>
        </p:txBody>
      </p:sp>
      <p:sp>
        <p:nvSpPr>
          <p:cNvPr id="3" name="Subtitle 2"/>
          <p:cNvSpPr>
            <a:spLocks noGrp="1"/>
          </p:cNvSpPr>
          <p:nvPr>
            <p:ph type="subTitle" idx="1" hasCustomPrompt="1"/>
          </p:nvPr>
        </p:nvSpPr>
        <p:spPr>
          <a:xfrm>
            <a:off x="1524000" y="4892534"/>
            <a:ext cx="9144000" cy="313926"/>
          </a:xfrm>
        </p:spPr>
        <p:txBody>
          <a:bodyPr anchor="ctr">
            <a:spAutoFit/>
          </a:bodyPr>
          <a:lstStyle>
            <a:lvl1pPr marL="0" indent="0" algn="ctr">
              <a:buNone/>
              <a:defRPr lang="en-US" sz="1600" b="1" i="0" kern="1200" cap="all" baseline="0" dirty="0">
                <a:solidFill>
                  <a:schemeClr val="bg1"/>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Regular 16 pt.</a:t>
            </a:r>
          </a:p>
        </p:txBody>
      </p:sp>
      <p:sp>
        <p:nvSpPr>
          <p:cNvPr id="10" name="Text Placeholder 9"/>
          <p:cNvSpPr>
            <a:spLocks noGrp="1"/>
          </p:cNvSpPr>
          <p:nvPr>
            <p:ph type="body" sz="quarter" idx="10" hasCustomPrompt="1"/>
          </p:nvPr>
        </p:nvSpPr>
        <p:spPr>
          <a:xfrm>
            <a:off x="496429" y="5598253"/>
            <a:ext cx="7834772" cy="307771"/>
          </a:xfrm>
        </p:spPr>
        <p:txBody>
          <a:bodyPr wrap="square" anchor="t">
            <a:spAutoFit/>
          </a:bodyPr>
          <a:lstStyle>
            <a:lvl1pPr marL="0" indent="0" algn="l" defTabSz="457200" rtl="0" eaLnBrk="1" latinLnBrk="0" hangingPunct="1">
              <a:lnSpc>
                <a:spcPct val="100000"/>
              </a:lnSpc>
              <a:spcBef>
                <a:spcPts val="100"/>
              </a:spcBef>
              <a:buClr>
                <a:schemeClr val="accent3"/>
              </a:buClr>
              <a:buSzPct val="100000"/>
              <a:buFont typeface="Arial"/>
              <a:buNone/>
              <a:defRPr lang="en-US" sz="1300" b="1" i="0" kern="1200" dirty="0">
                <a:solidFill>
                  <a:srgbClr val="1B2635"/>
                </a:solidFill>
                <a:latin typeface="Arial"/>
                <a:ea typeface="+mn-ea"/>
                <a:cs typeface="Arial"/>
              </a:defRPr>
            </a:lvl1pPr>
          </a:lstStyle>
          <a:p>
            <a:pPr lvl="0"/>
            <a:r>
              <a:rPr lang="en-US" sz="1400" dirty="0"/>
              <a:t>Presenter’s Name - Arial Regular</a:t>
            </a:r>
            <a:endParaRPr lang="en-US" dirty="0"/>
          </a:p>
        </p:txBody>
      </p:sp>
      <p:pic>
        <p:nvPicPr>
          <p:cNvPr id="11" name="Picture 10" descr="TDC_Stethoscope_no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575587"/>
            <a:ext cx="7010400" cy="2540000"/>
          </a:xfrm>
          <a:prstGeom prst="rect">
            <a:avLst/>
          </a:prstGeom>
        </p:spPr>
      </p:pic>
      <p:sp>
        <p:nvSpPr>
          <p:cNvPr id="13" name="Right Triangle 12"/>
          <p:cNvSpPr/>
          <p:nvPr userDrawn="1"/>
        </p:nvSpPr>
        <p:spPr>
          <a:xfrm rot="18900000">
            <a:off x="667899" y="5215813"/>
            <a:ext cx="335048" cy="251286"/>
          </a:xfrm>
          <a:prstGeom prst="rtTriangle">
            <a:avLst/>
          </a:prstGeom>
          <a:solidFill>
            <a:srgbClr val="D01C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p>
        </p:txBody>
      </p:sp>
      <p:pic>
        <p:nvPicPr>
          <p:cNvPr id="14" name="Picture 13">
            <a:extLst>
              <a:ext uri="{FF2B5EF4-FFF2-40B4-BE49-F238E27FC236}">
                <a16:creationId xmlns:a16="http://schemas.microsoft.com/office/drawing/2014/main" id="{39E8CDC6-6FCD-478F-840A-DACBD261F7ED}"/>
              </a:ext>
            </a:extLst>
          </p:cNvPr>
          <p:cNvPicPr>
            <a:picLocks noChangeAspect="1"/>
          </p:cNvPicPr>
          <p:nvPr userDrawn="1"/>
        </p:nvPicPr>
        <p:blipFill>
          <a:blip r:embed="rId3">
            <a:extLst>
              <a:ext uri="{28A0092B-C50C-407E-A947-70E740481C1C}">
                <a14:useLocalDpi xmlns:a14="http://schemas.microsoft.com/office/drawing/2010/main" val="0"/>
              </a:ext>
            </a:extLst>
          </a:blip>
          <a:srcRect t="11335" b="11335"/>
          <a:stretch/>
        </p:blipFill>
        <p:spPr>
          <a:xfrm>
            <a:off x="9169970" y="5946270"/>
            <a:ext cx="2459535" cy="643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1" name="Picture 10" descr="TDC_Art_Cubes.pdf"/>
          <p:cNvPicPr>
            <a:picLocks noChangeAspect="1"/>
          </p:cNvPicPr>
          <p:nvPr userDrawn="1"/>
        </p:nvPicPr>
        <p:blipFill rotWithShape="1">
          <a:blip r:embed="rId2">
            <a:extLst>
              <a:ext uri="{28A0092B-C50C-407E-A947-70E740481C1C}">
                <a14:useLocalDpi xmlns:a14="http://schemas.microsoft.com/office/drawing/2010/main" val="0"/>
              </a:ext>
            </a:extLst>
          </a:blip>
          <a:srcRect l="2310" t="5517" r="2767" b="73712"/>
          <a:stretch/>
        </p:blipFill>
        <p:spPr>
          <a:xfrm>
            <a:off x="488877" y="5189084"/>
            <a:ext cx="11214249" cy="1190861"/>
          </a:xfrm>
          <a:prstGeom prst="rect">
            <a:avLst/>
          </a:prstGeom>
        </p:spPr>
      </p:pic>
      <p:sp>
        <p:nvSpPr>
          <p:cNvPr id="12" name="Rectangle 11"/>
          <p:cNvSpPr/>
          <p:nvPr userDrawn="1"/>
        </p:nvSpPr>
        <p:spPr>
          <a:xfrm>
            <a:off x="-10640" y="1"/>
            <a:ext cx="12202639" cy="3535995"/>
          </a:xfrm>
          <a:prstGeom prst="rect">
            <a:avLst/>
          </a:prstGeom>
          <a:solidFill>
            <a:srgbClr val="EFA7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0" name="Text Placeholder 9"/>
          <p:cNvSpPr>
            <a:spLocks noGrp="1"/>
          </p:cNvSpPr>
          <p:nvPr>
            <p:ph type="body" sz="quarter" idx="10" hasCustomPrompt="1"/>
          </p:nvPr>
        </p:nvSpPr>
        <p:spPr>
          <a:xfrm>
            <a:off x="1524000" y="3885692"/>
            <a:ext cx="9144000" cy="307771"/>
          </a:xfrm>
        </p:spPr>
        <p:txBody>
          <a:bodyPr wrap="square" anchor="t">
            <a:spAutoFit/>
          </a:bodyPr>
          <a:lstStyle>
            <a:lvl1pPr marL="0" indent="0" algn="ctr" defTabSz="457200" rtl="0" eaLnBrk="1" latinLnBrk="0" hangingPunct="1">
              <a:lnSpc>
                <a:spcPct val="100000"/>
              </a:lnSpc>
              <a:spcBef>
                <a:spcPts val="100"/>
              </a:spcBef>
              <a:buClr>
                <a:schemeClr val="accent3"/>
              </a:buClr>
              <a:buSzPct val="100000"/>
              <a:buFont typeface="Arial"/>
              <a:buNone/>
              <a:defRPr lang="en-US" sz="1300" b="1" i="0" kern="1200" dirty="0">
                <a:solidFill>
                  <a:srgbClr val="1B2635"/>
                </a:solidFill>
                <a:latin typeface="Arial"/>
                <a:ea typeface="+mn-ea"/>
                <a:cs typeface="Arial"/>
              </a:defRPr>
            </a:lvl1pPr>
          </a:lstStyle>
          <a:p>
            <a:pPr lvl="0"/>
            <a:r>
              <a:rPr lang="en-US" sz="1400" dirty="0"/>
              <a:t>Presenter’s Name - Arial Regular</a:t>
            </a:r>
            <a:endParaRPr lang="en-US" dirty="0"/>
          </a:p>
        </p:txBody>
      </p:sp>
      <p:sp>
        <p:nvSpPr>
          <p:cNvPr id="2" name="Title 1"/>
          <p:cNvSpPr>
            <a:spLocks noGrp="1"/>
          </p:cNvSpPr>
          <p:nvPr>
            <p:ph type="ctrTitle" hasCustomPrompt="1"/>
          </p:nvPr>
        </p:nvSpPr>
        <p:spPr>
          <a:xfrm>
            <a:off x="0" y="2305853"/>
            <a:ext cx="12192000" cy="590925"/>
          </a:xfrm>
        </p:spPr>
        <p:txBody>
          <a:bodyPr wrap="square" anchor="b">
            <a:spAutoFit/>
          </a:bodyPr>
          <a:lstStyle>
            <a:lvl1pPr algn="ctr">
              <a:defRPr lang="en-US" sz="3600" b="1" i="0" kern="1200" cap="all" baseline="0" dirty="0">
                <a:solidFill>
                  <a:schemeClr val="bg1"/>
                </a:solidFill>
                <a:latin typeface="Arial"/>
                <a:ea typeface="+mn-ea"/>
                <a:cs typeface="Arial"/>
              </a:defRPr>
            </a:lvl1pPr>
          </a:lstStyle>
          <a:p>
            <a:r>
              <a:rPr lang="en-US" dirty="0"/>
              <a:t>Title slide - Arial Bold 36 pt.</a:t>
            </a:r>
          </a:p>
        </p:txBody>
      </p:sp>
      <p:sp>
        <p:nvSpPr>
          <p:cNvPr id="3" name="Subtitle 2"/>
          <p:cNvSpPr>
            <a:spLocks noGrp="1"/>
          </p:cNvSpPr>
          <p:nvPr>
            <p:ph type="subTitle" idx="1" hasCustomPrompt="1"/>
          </p:nvPr>
        </p:nvSpPr>
        <p:spPr>
          <a:xfrm>
            <a:off x="1524000" y="2786912"/>
            <a:ext cx="9144000" cy="341626"/>
          </a:xfrm>
        </p:spPr>
        <p:txBody>
          <a:bodyPr anchor="t">
            <a:spAutoFit/>
          </a:bodyPr>
          <a:lstStyle>
            <a:lvl1pPr marL="0" indent="0" algn="ctr">
              <a:buNone/>
              <a:defRPr lang="en-US" sz="1800" b="0" i="0" kern="1200" dirty="0">
                <a:solidFill>
                  <a:schemeClr val="bg1"/>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Regular 18 pt.</a:t>
            </a:r>
          </a:p>
        </p:txBody>
      </p:sp>
      <p:sp>
        <p:nvSpPr>
          <p:cNvPr id="14" name="Right Triangle 13"/>
          <p:cNvSpPr/>
          <p:nvPr userDrawn="1"/>
        </p:nvSpPr>
        <p:spPr>
          <a:xfrm rot="18900000">
            <a:off x="5944611" y="3395123"/>
            <a:ext cx="335048" cy="251286"/>
          </a:xfrm>
          <a:prstGeom prst="rtTriangle">
            <a:avLst/>
          </a:prstGeom>
          <a:solidFill>
            <a:srgbClr val="EFA72D"/>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pic>
        <p:nvPicPr>
          <p:cNvPr id="15" name="Picture 14">
            <a:extLst>
              <a:ext uri="{FF2B5EF4-FFF2-40B4-BE49-F238E27FC236}">
                <a16:creationId xmlns:a16="http://schemas.microsoft.com/office/drawing/2014/main" id="{5F6DE51E-D5A8-4AF2-8DCD-A93C304DE982}"/>
              </a:ext>
            </a:extLst>
          </p:cNvPr>
          <p:cNvPicPr>
            <a:picLocks noChangeAspect="1"/>
          </p:cNvPicPr>
          <p:nvPr userDrawn="1"/>
        </p:nvPicPr>
        <p:blipFill>
          <a:blip r:embed="rId3">
            <a:extLst>
              <a:ext uri="{28A0092B-C50C-407E-A947-70E740481C1C}">
                <a14:useLocalDpi xmlns:a14="http://schemas.microsoft.com/office/drawing/2010/main" val="0"/>
              </a:ext>
            </a:extLst>
          </a:blip>
          <a:srcRect t="17060" b="17060"/>
          <a:stretch/>
        </p:blipFill>
        <p:spPr>
          <a:xfrm>
            <a:off x="4793499" y="239077"/>
            <a:ext cx="2222670" cy="47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9" name="Picture 8" descr="TDC_Art_Cubes.pdf"/>
          <p:cNvPicPr>
            <a:picLocks noChangeAspect="1"/>
          </p:cNvPicPr>
          <p:nvPr userDrawn="1"/>
        </p:nvPicPr>
        <p:blipFill rotWithShape="1">
          <a:blip r:embed="rId2">
            <a:extLst>
              <a:ext uri="{28A0092B-C50C-407E-A947-70E740481C1C}">
                <a14:useLocalDpi xmlns:a14="http://schemas.microsoft.com/office/drawing/2010/main" val="0"/>
              </a:ext>
            </a:extLst>
          </a:blip>
          <a:srcRect l="2310" t="5517" r="2767" b="73712"/>
          <a:stretch/>
        </p:blipFill>
        <p:spPr>
          <a:xfrm>
            <a:off x="490505" y="3983515"/>
            <a:ext cx="11214249" cy="1190861"/>
          </a:xfrm>
          <a:prstGeom prst="rect">
            <a:avLst/>
          </a:prstGeom>
        </p:spPr>
      </p:pic>
      <p:sp>
        <p:nvSpPr>
          <p:cNvPr id="14" name="Rectangle 13"/>
          <p:cNvSpPr/>
          <p:nvPr userDrawn="1"/>
        </p:nvSpPr>
        <p:spPr>
          <a:xfrm>
            <a:off x="-10640" y="2"/>
            <a:ext cx="12202639" cy="3310055"/>
          </a:xfrm>
          <a:prstGeom prst="rect">
            <a:avLst/>
          </a:prstGeom>
          <a:solidFill>
            <a:srgbClr val="1F86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9" name="Rectangle 18"/>
          <p:cNvSpPr/>
          <p:nvPr userDrawn="1"/>
        </p:nvSpPr>
        <p:spPr>
          <a:xfrm>
            <a:off x="2" y="5847835"/>
            <a:ext cx="12202639" cy="1016517"/>
          </a:xfrm>
          <a:prstGeom prst="rect">
            <a:avLst/>
          </a:prstGeom>
          <a:solidFill>
            <a:srgbClr val="1F86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0" name="Text Placeholder 9"/>
          <p:cNvSpPr>
            <a:spLocks noGrp="1"/>
          </p:cNvSpPr>
          <p:nvPr>
            <p:ph type="body" sz="quarter" idx="10" hasCustomPrompt="1"/>
          </p:nvPr>
        </p:nvSpPr>
        <p:spPr>
          <a:xfrm>
            <a:off x="433919" y="5969639"/>
            <a:ext cx="5913095" cy="307771"/>
          </a:xfrm>
        </p:spPr>
        <p:txBody>
          <a:bodyPr wrap="square" anchor="t">
            <a:spAutoFit/>
          </a:bodyPr>
          <a:lstStyle>
            <a:lvl1pPr marL="0" indent="0" algn="l" defTabSz="457200" rtl="0" eaLnBrk="1" latinLnBrk="0" hangingPunct="1">
              <a:lnSpc>
                <a:spcPct val="100000"/>
              </a:lnSpc>
              <a:spcBef>
                <a:spcPts val="100"/>
              </a:spcBef>
              <a:buClr>
                <a:schemeClr val="accent3"/>
              </a:buClr>
              <a:buSzPct val="100000"/>
              <a:buFont typeface="Arial"/>
              <a:buNone/>
              <a:defRPr lang="en-US" sz="1300" b="1" i="0" kern="1200" dirty="0">
                <a:solidFill>
                  <a:schemeClr val="bg1"/>
                </a:solidFill>
                <a:latin typeface="Arial"/>
                <a:ea typeface="+mn-ea"/>
                <a:cs typeface="Arial"/>
              </a:defRPr>
            </a:lvl1pPr>
          </a:lstStyle>
          <a:p>
            <a:pPr lvl="0"/>
            <a:r>
              <a:rPr lang="en-US" sz="1400" dirty="0"/>
              <a:t>Presenter’s Name - Arial Regular</a:t>
            </a:r>
            <a:endParaRPr lang="en-US" dirty="0"/>
          </a:p>
        </p:txBody>
      </p:sp>
      <p:sp>
        <p:nvSpPr>
          <p:cNvPr id="2" name="Title 1"/>
          <p:cNvSpPr>
            <a:spLocks noGrp="1"/>
          </p:cNvSpPr>
          <p:nvPr>
            <p:ph type="ctrTitle" hasCustomPrompt="1"/>
          </p:nvPr>
        </p:nvSpPr>
        <p:spPr>
          <a:xfrm>
            <a:off x="433917" y="2028937"/>
            <a:ext cx="11412872" cy="646325"/>
          </a:xfrm>
        </p:spPr>
        <p:txBody>
          <a:bodyPr wrap="square" anchor="b">
            <a:spAutoFit/>
          </a:bodyPr>
          <a:lstStyle>
            <a:lvl1pPr algn="l">
              <a:defRPr lang="en-US" sz="4000" i="0" kern="1200" dirty="0">
                <a:solidFill>
                  <a:schemeClr val="bg1"/>
                </a:solidFill>
                <a:latin typeface="Arial"/>
                <a:ea typeface="+mn-ea"/>
                <a:cs typeface="Arial"/>
              </a:defRPr>
            </a:lvl1pPr>
          </a:lstStyle>
          <a:p>
            <a:r>
              <a:rPr lang="en-US" dirty="0"/>
              <a:t>Title slide - Arial Bold 40 pt.</a:t>
            </a:r>
          </a:p>
        </p:txBody>
      </p:sp>
      <p:sp>
        <p:nvSpPr>
          <p:cNvPr id="3" name="Subtitle 2"/>
          <p:cNvSpPr>
            <a:spLocks noGrp="1"/>
          </p:cNvSpPr>
          <p:nvPr>
            <p:ph type="subTitle" idx="1" hasCustomPrompt="1"/>
          </p:nvPr>
        </p:nvSpPr>
        <p:spPr>
          <a:xfrm>
            <a:off x="433917" y="2641861"/>
            <a:ext cx="11412872" cy="286226"/>
          </a:xfrm>
        </p:spPr>
        <p:txBody>
          <a:bodyPr wrap="square" anchor="t">
            <a:spAutoFit/>
          </a:bodyPr>
          <a:lstStyle>
            <a:lvl1pPr marL="0" indent="0" algn="l">
              <a:buNone/>
              <a:defRPr lang="en-US" sz="1400" b="0" i="0" kern="1200" dirty="0">
                <a:solidFill>
                  <a:schemeClr val="bg1"/>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a:t>
            </a:r>
            <a:r>
              <a:rPr lang="en-US"/>
              <a:t>Regular 14 </a:t>
            </a:r>
            <a:r>
              <a:rPr lang="en-US" dirty="0"/>
              <a:t>pt.</a:t>
            </a:r>
          </a:p>
        </p:txBody>
      </p:sp>
      <p:pic>
        <p:nvPicPr>
          <p:cNvPr id="4" name="Picture 3">
            <a:extLst>
              <a:ext uri="{FF2B5EF4-FFF2-40B4-BE49-F238E27FC236}">
                <a16:creationId xmlns:a16="http://schemas.microsoft.com/office/drawing/2014/main" id="{D6864F8F-FC24-40D2-9127-91446B1A8EAC}"/>
              </a:ext>
            </a:extLst>
          </p:cNvPr>
          <p:cNvPicPr>
            <a:picLocks noChangeAspect="1"/>
          </p:cNvPicPr>
          <p:nvPr userDrawn="1"/>
        </p:nvPicPr>
        <p:blipFill>
          <a:blip r:embed="rId3"/>
          <a:stretch>
            <a:fillRect/>
          </a:stretch>
        </p:blipFill>
        <p:spPr>
          <a:xfrm>
            <a:off x="9389129" y="292031"/>
            <a:ext cx="2225233" cy="4816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11" name="Rectangle 10"/>
          <p:cNvSpPr/>
          <p:nvPr userDrawn="1"/>
        </p:nvSpPr>
        <p:spPr>
          <a:xfrm>
            <a:off x="0" y="2"/>
            <a:ext cx="12192000" cy="6864351"/>
          </a:xfrm>
          <a:prstGeom prst="rect">
            <a:avLst/>
          </a:prstGeom>
          <a:solidFill>
            <a:srgbClr val="F1F0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2" name="Rectangle 11"/>
          <p:cNvSpPr/>
          <p:nvPr userDrawn="1"/>
        </p:nvSpPr>
        <p:spPr>
          <a:xfrm>
            <a:off x="189653" y="193707"/>
            <a:ext cx="11826240" cy="5283495"/>
          </a:xfrm>
          <a:prstGeom prst="rect">
            <a:avLst/>
          </a:prstGeom>
          <a:solidFill>
            <a:srgbClr val="1F86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pic>
        <p:nvPicPr>
          <p:cNvPr id="15" name="Picture 14" descr="TDC_Art_Cubes.pdf"/>
          <p:cNvPicPr>
            <a:picLocks noChangeAspect="1"/>
          </p:cNvPicPr>
          <p:nvPr userDrawn="1"/>
        </p:nvPicPr>
        <p:blipFill rotWithShape="1">
          <a:blip r:embed="rId2">
            <a:extLst>
              <a:ext uri="{28A0092B-C50C-407E-A947-70E740481C1C}">
                <a14:useLocalDpi xmlns:a14="http://schemas.microsoft.com/office/drawing/2010/main" val="0"/>
              </a:ext>
            </a:extLst>
          </a:blip>
          <a:srcRect l="2336" t="5543" r="2205" b="73686"/>
          <a:stretch/>
        </p:blipFill>
        <p:spPr>
          <a:xfrm>
            <a:off x="5684624" y="5924154"/>
            <a:ext cx="6331269" cy="668554"/>
          </a:xfrm>
          <a:prstGeom prst="rect">
            <a:avLst/>
          </a:prstGeom>
        </p:spPr>
      </p:pic>
      <p:cxnSp>
        <p:nvCxnSpPr>
          <p:cNvPr id="17" name="Straight Connector 16"/>
          <p:cNvCxnSpPr/>
          <p:nvPr userDrawn="1"/>
        </p:nvCxnSpPr>
        <p:spPr>
          <a:xfrm>
            <a:off x="1042051" y="3101728"/>
            <a:ext cx="6577948" cy="0"/>
          </a:xfrm>
          <a:prstGeom prst="line">
            <a:avLst/>
          </a:prstGeom>
          <a:ln w="63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0" hasCustomPrompt="1"/>
          </p:nvPr>
        </p:nvSpPr>
        <p:spPr>
          <a:xfrm>
            <a:off x="936698" y="3226995"/>
            <a:ext cx="5913095" cy="307771"/>
          </a:xfrm>
        </p:spPr>
        <p:txBody>
          <a:bodyPr wrap="square" anchor="t">
            <a:spAutoFit/>
          </a:bodyPr>
          <a:lstStyle>
            <a:lvl1pPr marL="0" indent="0" algn="l" defTabSz="457200" rtl="0" eaLnBrk="1" latinLnBrk="0" hangingPunct="1">
              <a:lnSpc>
                <a:spcPct val="100000"/>
              </a:lnSpc>
              <a:spcBef>
                <a:spcPts val="100"/>
              </a:spcBef>
              <a:buClr>
                <a:schemeClr val="accent3"/>
              </a:buClr>
              <a:buSzPct val="100000"/>
              <a:buFont typeface="Arial"/>
              <a:buNone/>
              <a:defRPr lang="en-US" sz="1200" b="1" i="0" kern="1200" dirty="0">
                <a:solidFill>
                  <a:schemeClr val="bg1"/>
                </a:solidFill>
                <a:latin typeface="Arial"/>
                <a:ea typeface="+mn-ea"/>
                <a:cs typeface="Arial"/>
              </a:defRPr>
            </a:lvl1pPr>
          </a:lstStyle>
          <a:p>
            <a:pPr lvl="0"/>
            <a:r>
              <a:rPr lang="en-US" sz="1400" dirty="0"/>
              <a:t>Presenter’s Name - Arial Regular</a:t>
            </a:r>
            <a:endParaRPr lang="en-US" dirty="0"/>
          </a:p>
        </p:txBody>
      </p:sp>
      <p:sp>
        <p:nvSpPr>
          <p:cNvPr id="2" name="Title 1"/>
          <p:cNvSpPr>
            <a:spLocks noGrp="1"/>
          </p:cNvSpPr>
          <p:nvPr>
            <p:ph type="ctrTitle" hasCustomPrompt="1"/>
          </p:nvPr>
        </p:nvSpPr>
        <p:spPr>
          <a:xfrm>
            <a:off x="936696" y="1948724"/>
            <a:ext cx="10609845" cy="646325"/>
          </a:xfrm>
        </p:spPr>
        <p:txBody>
          <a:bodyPr wrap="square" anchor="b">
            <a:spAutoFit/>
          </a:bodyPr>
          <a:lstStyle>
            <a:lvl1pPr algn="l">
              <a:defRPr lang="en-US" sz="4000" i="0" kern="1200" dirty="0">
                <a:solidFill>
                  <a:schemeClr val="bg1"/>
                </a:solidFill>
                <a:latin typeface="Arial"/>
                <a:ea typeface="+mn-ea"/>
                <a:cs typeface="Arial"/>
              </a:defRPr>
            </a:lvl1pPr>
          </a:lstStyle>
          <a:p>
            <a:r>
              <a:rPr lang="en-US" dirty="0"/>
              <a:t>Title slide - Arial Bold 40 pt.</a:t>
            </a:r>
          </a:p>
        </p:txBody>
      </p:sp>
      <p:sp>
        <p:nvSpPr>
          <p:cNvPr id="3" name="Subtitle 2"/>
          <p:cNvSpPr>
            <a:spLocks noGrp="1"/>
          </p:cNvSpPr>
          <p:nvPr>
            <p:ph type="subTitle" idx="1" hasCustomPrompt="1"/>
          </p:nvPr>
        </p:nvSpPr>
        <p:spPr>
          <a:xfrm>
            <a:off x="936696" y="2561648"/>
            <a:ext cx="10609845" cy="286226"/>
          </a:xfrm>
        </p:spPr>
        <p:txBody>
          <a:bodyPr wrap="square" anchor="t">
            <a:spAutoFit/>
          </a:bodyPr>
          <a:lstStyle>
            <a:lvl1pPr marL="0" indent="0" algn="l">
              <a:buNone/>
              <a:defRPr lang="en-US" sz="1400" b="1" i="0" kern="1200" dirty="0">
                <a:solidFill>
                  <a:schemeClr val="bg1"/>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Regular 14 pt.</a:t>
            </a:r>
          </a:p>
        </p:txBody>
      </p:sp>
      <p:sp>
        <p:nvSpPr>
          <p:cNvPr id="18" name="Right Triangle 17"/>
          <p:cNvSpPr/>
          <p:nvPr userDrawn="1"/>
        </p:nvSpPr>
        <p:spPr>
          <a:xfrm rot="13500000">
            <a:off x="-48776" y="1966912"/>
            <a:ext cx="449770" cy="599693"/>
          </a:xfrm>
          <a:prstGeom prst="rtTriangle">
            <a:avLst/>
          </a:prstGeom>
          <a:solidFill>
            <a:srgbClr val="F1F0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p>
        </p:txBody>
      </p:sp>
      <p:pic>
        <p:nvPicPr>
          <p:cNvPr id="13" name="Picture 12">
            <a:extLst>
              <a:ext uri="{FF2B5EF4-FFF2-40B4-BE49-F238E27FC236}">
                <a16:creationId xmlns:a16="http://schemas.microsoft.com/office/drawing/2014/main" id="{78222B27-8CA5-4E8E-A4B3-377950195614}"/>
              </a:ext>
            </a:extLst>
          </p:cNvPr>
          <p:cNvPicPr>
            <a:picLocks noChangeAspect="1"/>
          </p:cNvPicPr>
          <p:nvPr userDrawn="1"/>
        </p:nvPicPr>
        <p:blipFill>
          <a:blip r:embed="rId3">
            <a:extLst>
              <a:ext uri="{28A0092B-C50C-407E-A947-70E740481C1C}">
                <a14:useLocalDpi xmlns:a14="http://schemas.microsoft.com/office/drawing/2010/main" val="0"/>
              </a:ext>
            </a:extLst>
          </a:blip>
          <a:srcRect t="11335" b="11335"/>
          <a:stretch/>
        </p:blipFill>
        <p:spPr>
          <a:xfrm>
            <a:off x="382777" y="6021219"/>
            <a:ext cx="2459535" cy="643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20" name="Rectangle 19"/>
          <p:cNvSpPr/>
          <p:nvPr userDrawn="1"/>
        </p:nvSpPr>
        <p:spPr>
          <a:xfrm>
            <a:off x="438" y="3"/>
            <a:ext cx="12191564" cy="2924173"/>
          </a:xfrm>
          <a:prstGeom prst="rect">
            <a:avLst/>
          </a:prstGeom>
          <a:solidFill>
            <a:srgbClr val="F1F0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21" name="Rectangle 20"/>
          <p:cNvSpPr/>
          <p:nvPr userDrawn="1"/>
        </p:nvSpPr>
        <p:spPr>
          <a:xfrm>
            <a:off x="438" y="5524672"/>
            <a:ext cx="12191564" cy="1339679"/>
          </a:xfrm>
          <a:prstGeom prst="rect">
            <a:avLst/>
          </a:prstGeom>
          <a:solidFill>
            <a:srgbClr val="394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i="0" dirty="0">
              <a:solidFill>
                <a:srgbClr val="F5F6F6"/>
              </a:solidFill>
            </a:endParaRPr>
          </a:p>
        </p:txBody>
      </p:sp>
      <p:sp>
        <p:nvSpPr>
          <p:cNvPr id="10" name="Text Placeholder 9"/>
          <p:cNvSpPr>
            <a:spLocks noGrp="1"/>
          </p:cNvSpPr>
          <p:nvPr>
            <p:ph type="body" sz="quarter" idx="10" hasCustomPrompt="1"/>
          </p:nvPr>
        </p:nvSpPr>
        <p:spPr>
          <a:xfrm>
            <a:off x="487519" y="5864462"/>
            <a:ext cx="5913095" cy="307771"/>
          </a:xfrm>
        </p:spPr>
        <p:txBody>
          <a:bodyPr wrap="square" anchor="t">
            <a:spAutoFit/>
          </a:bodyPr>
          <a:lstStyle>
            <a:lvl1pPr marL="0" indent="0" algn="l" defTabSz="457200" rtl="0" eaLnBrk="1" latinLnBrk="0" hangingPunct="1">
              <a:lnSpc>
                <a:spcPct val="100000"/>
              </a:lnSpc>
              <a:spcBef>
                <a:spcPts val="100"/>
              </a:spcBef>
              <a:buClr>
                <a:schemeClr val="accent3"/>
              </a:buClr>
              <a:buSzPct val="100000"/>
              <a:buFont typeface="Arial"/>
              <a:buNone/>
              <a:defRPr lang="en-US" sz="1200" b="1" i="0" kern="1200" dirty="0">
                <a:solidFill>
                  <a:srgbClr val="F0EFEB"/>
                </a:solidFill>
                <a:latin typeface="Arial"/>
                <a:ea typeface="+mn-ea"/>
                <a:cs typeface="Arial"/>
              </a:defRPr>
            </a:lvl1pPr>
          </a:lstStyle>
          <a:p>
            <a:pPr lvl="0"/>
            <a:r>
              <a:rPr lang="en-US" sz="1400" dirty="0"/>
              <a:t>Presenter’s Name - Arial Regular</a:t>
            </a:r>
            <a:endParaRPr lang="en-US" dirty="0"/>
          </a:p>
        </p:txBody>
      </p:sp>
      <p:sp>
        <p:nvSpPr>
          <p:cNvPr id="2" name="Title 1"/>
          <p:cNvSpPr>
            <a:spLocks noGrp="1"/>
          </p:cNvSpPr>
          <p:nvPr>
            <p:ph type="ctrTitle" hasCustomPrompt="1"/>
          </p:nvPr>
        </p:nvSpPr>
        <p:spPr>
          <a:xfrm>
            <a:off x="487518" y="1583754"/>
            <a:ext cx="10609845" cy="646325"/>
          </a:xfrm>
        </p:spPr>
        <p:txBody>
          <a:bodyPr wrap="square" anchor="b">
            <a:spAutoFit/>
          </a:bodyPr>
          <a:lstStyle>
            <a:lvl1pPr algn="l">
              <a:defRPr lang="en-US" sz="4000" i="0" kern="1200" dirty="0">
                <a:solidFill>
                  <a:schemeClr val="accent2"/>
                </a:solidFill>
                <a:latin typeface="Arial"/>
                <a:ea typeface="+mn-ea"/>
                <a:cs typeface="Arial"/>
              </a:defRPr>
            </a:lvl1pPr>
          </a:lstStyle>
          <a:p>
            <a:r>
              <a:rPr lang="en-US" dirty="0"/>
              <a:t>Title slide - Arial Bold 40 pt.</a:t>
            </a:r>
          </a:p>
        </p:txBody>
      </p:sp>
      <p:sp>
        <p:nvSpPr>
          <p:cNvPr id="3" name="Subtitle 2"/>
          <p:cNvSpPr>
            <a:spLocks noGrp="1"/>
          </p:cNvSpPr>
          <p:nvPr>
            <p:ph type="subTitle" idx="1" hasCustomPrompt="1"/>
          </p:nvPr>
        </p:nvSpPr>
        <p:spPr>
          <a:xfrm>
            <a:off x="487518" y="2196679"/>
            <a:ext cx="10609845" cy="286226"/>
          </a:xfrm>
        </p:spPr>
        <p:txBody>
          <a:bodyPr wrap="square" anchor="t">
            <a:spAutoFit/>
          </a:bodyPr>
          <a:lstStyle>
            <a:lvl1pPr marL="0" indent="0" algn="l">
              <a:buNone/>
              <a:defRPr lang="en-US" sz="1400" b="1" i="0" kern="1200" dirty="0">
                <a:solidFill>
                  <a:schemeClr val="accent2"/>
                </a:solidFill>
                <a:latin typeface="Arial"/>
                <a:ea typeface="+mn-ea"/>
                <a:cs typeface="Arial"/>
              </a:defRPr>
            </a:lvl1pPr>
            <a:lvl2pPr marL="457164" indent="0" algn="ctr">
              <a:buNone/>
              <a:defRPr sz="2100"/>
            </a:lvl2pPr>
            <a:lvl3pPr marL="914326" indent="0" algn="ctr">
              <a:buNone/>
              <a:defRPr sz="1800"/>
            </a:lvl3pPr>
            <a:lvl4pPr marL="1371490" indent="0" algn="ctr">
              <a:buNone/>
              <a:defRPr sz="1500"/>
            </a:lvl4pPr>
            <a:lvl5pPr marL="1828654" indent="0" algn="ctr">
              <a:buNone/>
              <a:defRPr sz="1500"/>
            </a:lvl5pPr>
            <a:lvl6pPr marL="2285818" indent="0" algn="ctr">
              <a:buNone/>
              <a:defRPr sz="1500"/>
            </a:lvl6pPr>
            <a:lvl7pPr marL="2742980" indent="0" algn="ctr">
              <a:buNone/>
              <a:defRPr sz="1500"/>
            </a:lvl7pPr>
            <a:lvl8pPr marL="3200144" indent="0" algn="ctr">
              <a:buNone/>
              <a:defRPr sz="1500"/>
            </a:lvl8pPr>
            <a:lvl9pPr marL="3657308" indent="0" algn="ctr">
              <a:buNone/>
              <a:defRPr sz="1500"/>
            </a:lvl9pPr>
          </a:lstStyle>
          <a:p>
            <a:r>
              <a:rPr lang="en-US" dirty="0"/>
              <a:t>Subhead - Arial Regular 14 pt.</a:t>
            </a:r>
          </a:p>
        </p:txBody>
      </p:sp>
      <p:grpSp>
        <p:nvGrpSpPr>
          <p:cNvPr id="11" name="Group 10"/>
          <p:cNvGrpSpPr/>
          <p:nvPr userDrawn="1"/>
        </p:nvGrpSpPr>
        <p:grpSpPr>
          <a:xfrm>
            <a:off x="437" y="3342155"/>
            <a:ext cx="12191564" cy="2185099"/>
            <a:chOff x="0" y="0"/>
            <a:chExt cx="10133875" cy="2421731"/>
          </a:xfrm>
        </p:grpSpPr>
        <p:pic>
          <p:nvPicPr>
            <p:cNvPr id="13" name="Picture 12" descr="TDC_BoardRoom_Wall_RightofMainDoor_3v.2B.pdf"/>
            <p:cNvPicPr>
              <a:picLocks noChangeAspect="1"/>
            </p:cNvPicPr>
            <p:nvPr/>
          </p:nvPicPr>
          <p:blipFill rotWithShape="1">
            <a:blip r:embed="rId2">
              <a:extLst>
                <a:ext uri="{28A0092B-C50C-407E-A947-70E740481C1C}">
                  <a14:useLocalDpi xmlns:a14="http://schemas.microsoft.com/office/drawing/2010/main" val="0"/>
                </a:ext>
              </a:extLst>
            </a:blip>
            <a:srcRect l="6200" t="6201" b="1706"/>
            <a:stretch/>
          </p:blipFill>
          <p:spPr>
            <a:xfrm>
              <a:off x="0" y="0"/>
              <a:ext cx="5181600" cy="2421731"/>
            </a:xfrm>
            <a:prstGeom prst="rect">
              <a:avLst/>
            </a:prstGeom>
          </p:spPr>
        </p:pic>
        <p:pic>
          <p:nvPicPr>
            <p:cNvPr id="15" name="Picture 14" descr="TDC_BoardRoom_Wall_RightofMainDoor_3v.2B.pdf"/>
            <p:cNvPicPr>
              <a:picLocks noChangeAspect="1"/>
            </p:cNvPicPr>
            <p:nvPr/>
          </p:nvPicPr>
          <p:blipFill rotWithShape="1">
            <a:blip r:embed="rId3">
              <a:extLst>
                <a:ext uri="{28A0092B-C50C-407E-A947-70E740481C1C}">
                  <a14:useLocalDpi xmlns:a14="http://schemas.microsoft.com/office/drawing/2010/main" val="0"/>
                </a:ext>
              </a:extLst>
            </a:blip>
            <a:srcRect l="1911" t="672" b="1807"/>
            <a:stretch/>
          </p:blipFill>
          <p:spPr>
            <a:xfrm>
              <a:off x="5016977" y="0"/>
              <a:ext cx="5116898" cy="2421731"/>
            </a:xfrm>
            <a:prstGeom prst="rect">
              <a:avLst/>
            </a:prstGeom>
          </p:spPr>
        </p:pic>
      </p:grpSp>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t="458" b="458"/>
          <a:stretch/>
        </p:blipFill>
        <p:spPr>
          <a:xfrm>
            <a:off x="8904432" y="6043774"/>
            <a:ext cx="2932997" cy="524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i="0">
                <a:solidFill>
                  <a:srgbClr val="F5F6F6"/>
                </a:solidFill>
              </a:defRPr>
            </a:lvl1pPr>
          </a:lstStyle>
          <a:p>
            <a:r>
              <a:rPr lang="en-US" dirty="0"/>
              <a:t>Click to edit Master title style</a:t>
            </a:r>
          </a:p>
        </p:txBody>
      </p:sp>
      <p:sp>
        <p:nvSpPr>
          <p:cNvPr id="3" name="Content Placeholder 2"/>
          <p:cNvSpPr>
            <a:spLocks noGrp="1"/>
          </p:cNvSpPr>
          <p:nvPr>
            <p:ph idx="1"/>
          </p:nvPr>
        </p:nvSpPr>
        <p:spPr/>
        <p:txBody>
          <a:bodyPr vert="horz" lIns="91432" tIns="45717" rIns="91432" bIns="45717" rtlCol="0">
            <a:noAutofit/>
          </a:bodyPr>
          <a:lstStyle>
            <a:lvl1pPr>
              <a:defRPr lang="en-US" sz="2800" i="0" dirty="0" smtClean="0"/>
            </a:lvl1pPr>
            <a:lvl2pPr marL="374641" indent="-374641">
              <a:buClr>
                <a:schemeClr val="accent3"/>
              </a:buClr>
              <a:buFont typeface="Segoe UI Symbol" panose="020B0502040204020203" pitchFamily="34" charset="0"/>
              <a:buChar char="▶"/>
              <a:defRPr lang="en-US" sz="2800" i="0" dirty="0" smtClean="0"/>
            </a:lvl2pPr>
            <a:lvl3pPr>
              <a:defRPr lang="en-US" sz="2800" i="0" dirty="0" smtClean="0"/>
            </a:lvl3pPr>
            <a:lvl4pPr>
              <a:buClr>
                <a:schemeClr val="accent5"/>
              </a:buClr>
              <a:defRPr lang="en-US" sz="2800" i="0" dirty="0" smtClean="0"/>
            </a:lvl4pPr>
            <a:lvl5pPr>
              <a:buClr>
                <a:schemeClr val="accent6"/>
              </a:buClr>
              <a:defRPr lang="en-US" sz="2800" i="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900" i="0"/>
            </a:lvl1pPr>
          </a:lstStyle>
          <a:p>
            <a:r>
              <a:rPr lang="en-US" dirty="0"/>
              <a:t>In the Medical Board Hot Seat!</a:t>
            </a:r>
          </a:p>
        </p:txBody>
      </p:sp>
      <p:sp>
        <p:nvSpPr>
          <p:cNvPr id="6" name="Slide Number Placeholder 5"/>
          <p:cNvSpPr>
            <a:spLocks noGrp="1"/>
          </p:cNvSpPr>
          <p:nvPr>
            <p:ph type="sldNum" sz="quarter" idx="12"/>
          </p:nvPr>
        </p:nvSpPr>
        <p:spPr/>
        <p:txBody>
          <a:bodyPr/>
          <a:lstStyle>
            <a:lvl1pPr>
              <a:defRPr sz="900" i="0"/>
            </a:lvl1pPr>
          </a:lstStyle>
          <a:p>
            <a:fld id="{B553BF3B-53D9-42C8-A7F6-F9808B4E7A72}" type="slidenum">
              <a:rPr lang="en-US" smtClean="0"/>
              <a:pPr/>
              <a:t>‹#›</a:t>
            </a:fld>
            <a:endParaRPr lang="en-US" dirty="0"/>
          </a:p>
        </p:txBody>
      </p:sp>
    </p:spTree>
    <p:extLst>
      <p:ext uri="{BB962C8B-B14F-4D97-AF65-F5344CB8AC3E}">
        <p14:creationId xmlns:p14="http://schemas.microsoft.com/office/powerpoint/2010/main" val="201751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68700" y="365128"/>
            <a:ext cx="10585101" cy="1053943"/>
          </a:xfrm>
          <a:prstGeom prst="rect">
            <a:avLst/>
          </a:prstGeom>
        </p:spPr>
        <p:txBody>
          <a:bodyPr vert="horz" lIns="91432" tIns="45717" rIns="91432" bIns="45717" rtlCol="0" anchor="ctr">
            <a:noAutofit/>
          </a:bodyPr>
          <a:lstStyle/>
          <a:p>
            <a:r>
              <a:rPr lang="en-US" dirty="0"/>
              <a:t>Click to edit Master title style</a:t>
            </a:r>
          </a:p>
        </p:txBody>
      </p:sp>
      <p:sp>
        <p:nvSpPr>
          <p:cNvPr id="3" name="Text Placeholder 2"/>
          <p:cNvSpPr>
            <a:spLocks noGrp="1"/>
          </p:cNvSpPr>
          <p:nvPr>
            <p:ph type="body" idx="1"/>
          </p:nvPr>
        </p:nvSpPr>
        <p:spPr>
          <a:xfrm>
            <a:off x="768705" y="2135280"/>
            <a:ext cx="10594847" cy="3751175"/>
          </a:xfrm>
          <a:prstGeom prst="rect">
            <a:avLst/>
          </a:prstGeom>
        </p:spPr>
        <p:txBody>
          <a:bodyPr vert="horz" lIns="91432" tIns="45717" rIns="91432" bIns="45717"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34591" y="6467296"/>
            <a:ext cx="3269724" cy="234955"/>
          </a:xfrm>
          <a:prstGeom prst="rect">
            <a:avLst/>
          </a:prstGeom>
        </p:spPr>
        <p:txBody>
          <a:bodyPr vert="horz" lIns="91432" tIns="45717" rIns="91432" bIns="45717" rtlCol="0" anchor="ctr">
            <a:noAutofit/>
          </a:bodyPr>
          <a:lstStyle>
            <a:lvl1pPr algn="r">
              <a:defRPr sz="800" i="0">
                <a:solidFill>
                  <a:schemeClr val="tx1">
                    <a:lumMod val="60000"/>
                    <a:lumOff val="40000"/>
                  </a:schemeClr>
                </a:solidFill>
              </a:defRPr>
            </a:lvl1pPr>
          </a:lstStyle>
          <a:p>
            <a:r>
              <a:rPr lang="en-US" dirty="0"/>
              <a:t>In the Medical Board Hot Seat!</a:t>
            </a:r>
          </a:p>
        </p:txBody>
      </p:sp>
      <p:sp>
        <p:nvSpPr>
          <p:cNvPr id="6" name="Slide Number Placeholder 5"/>
          <p:cNvSpPr>
            <a:spLocks noGrp="1"/>
          </p:cNvSpPr>
          <p:nvPr>
            <p:ph type="sldNum" sz="quarter" idx="4"/>
          </p:nvPr>
        </p:nvSpPr>
        <p:spPr>
          <a:xfrm>
            <a:off x="11604309" y="6467296"/>
            <a:ext cx="371475" cy="234956"/>
          </a:xfrm>
          <a:prstGeom prst="rect">
            <a:avLst/>
          </a:prstGeom>
        </p:spPr>
        <p:txBody>
          <a:bodyPr vert="horz" lIns="0" tIns="0" rIns="0" bIns="0" rtlCol="0" anchor="ctr">
            <a:noAutofit/>
          </a:bodyPr>
          <a:lstStyle>
            <a:lvl1pPr algn="r">
              <a:defRPr sz="800" i="0">
                <a:solidFill>
                  <a:schemeClr val="tx1">
                    <a:lumMod val="60000"/>
                    <a:lumOff val="40000"/>
                  </a:schemeClr>
                </a:solidFill>
              </a:defRPr>
            </a:lvl1pPr>
          </a:lstStyle>
          <a:p>
            <a:fld id="{B553BF3B-53D9-42C8-A7F6-F9808B4E7A72}" type="slidenum">
              <a:rPr lang="en-US" smtClean="0"/>
              <a:pPr/>
              <a:t>‹#›</a:t>
            </a:fld>
            <a:endParaRPr lang="en-US" dirty="0"/>
          </a:p>
        </p:txBody>
      </p:sp>
      <p:sp>
        <p:nvSpPr>
          <p:cNvPr id="9" name="Footer Placeholder 4"/>
          <p:cNvSpPr txBox="1">
            <a:spLocks/>
          </p:cNvSpPr>
          <p:nvPr/>
        </p:nvSpPr>
        <p:spPr>
          <a:xfrm>
            <a:off x="8334591" y="6467296"/>
            <a:ext cx="3269724" cy="234955"/>
          </a:xfrm>
          <a:prstGeom prst="rect">
            <a:avLst/>
          </a:prstGeom>
        </p:spPr>
        <p:txBody>
          <a:bodyPr vert="horz" lIns="121909" tIns="60956" rIns="121909" bIns="60956" rtlCol="0" anchor="ctr">
            <a:noAutofit/>
          </a:bodyPr>
          <a:lstStyle>
            <a:defPPr>
              <a:defRPr lang="en-US"/>
            </a:defPPr>
            <a:lvl1pPr marL="0" algn="r" defTabSz="914326" rtl="0" eaLnBrk="1" latinLnBrk="0" hangingPunct="1">
              <a:defRPr sz="900" kern="1200">
                <a:solidFill>
                  <a:schemeClr val="tx1"/>
                </a:solidFill>
                <a:latin typeface="+mn-lt"/>
                <a:ea typeface="+mn-ea"/>
                <a:cs typeface="+mn-cs"/>
              </a:defRPr>
            </a:lvl1pPr>
            <a:lvl2pPr marL="457164" algn="l" defTabSz="914326" rtl="0" eaLnBrk="1" latinLnBrk="0" hangingPunct="1">
              <a:defRPr sz="1800" kern="1200">
                <a:solidFill>
                  <a:schemeClr val="tx1"/>
                </a:solidFill>
                <a:latin typeface="+mn-lt"/>
                <a:ea typeface="+mn-ea"/>
                <a:cs typeface="+mn-cs"/>
              </a:defRPr>
            </a:lvl2pPr>
            <a:lvl3pPr marL="914326" algn="l" defTabSz="914326" rtl="0" eaLnBrk="1" latinLnBrk="0" hangingPunct="1">
              <a:defRPr sz="1800" kern="1200">
                <a:solidFill>
                  <a:schemeClr val="tx1"/>
                </a:solidFill>
                <a:latin typeface="+mn-lt"/>
                <a:ea typeface="+mn-ea"/>
                <a:cs typeface="+mn-cs"/>
              </a:defRPr>
            </a:lvl3pPr>
            <a:lvl4pPr marL="1371490" algn="l" defTabSz="914326" rtl="0" eaLnBrk="1" latinLnBrk="0" hangingPunct="1">
              <a:defRPr sz="1800" kern="1200">
                <a:solidFill>
                  <a:schemeClr val="tx1"/>
                </a:solidFill>
                <a:latin typeface="+mn-lt"/>
                <a:ea typeface="+mn-ea"/>
                <a:cs typeface="+mn-cs"/>
              </a:defRPr>
            </a:lvl4pPr>
            <a:lvl5pPr marL="1828654" algn="l" defTabSz="914326" rtl="0" eaLnBrk="1" latinLnBrk="0" hangingPunct="1">
              <a:defRPr sz="1800" kern="1200">
                <a:solidFill>
                  <a:schemeClr val="tx1"/>
                </a:solidFill>
                <a:latin typeface="+mn-lt"/>
                <a:ea typeface="+mn-ea"/>
                <a:cs typeface="+mn-cs"/>
              </a:defRPr>
            </a:lvl5pPr>
            <a:lvl6pPr marL="2285818" algn="l" defTabSz="914326" rtl="0" eaLnBrk="1" latinLnBrk="0" hangingPunct="1">
              <a:defRPr sz="1800" kern="1200">
                <a:solidFill>
                  <a:schemeClr val="tx1"/>
                </a:solidFill>
                <a:latin typeface="+mn-lt"/>
                <a:ea typeface="+mn-ea"/>
                <a:cs typeface="+mn-cs"/>
              </a:defRPr>
            </a:lvl6pPr>
            <a:lvl7pPr marL="2742980" algn="l" defTabSz="914326" rtl="0" eaLnBrk="1" latinLnBrk="0" hangingPunct="1">
              <a:defRPr sz="1800" kern="1200">
                <a:solidFill>
                  <a:schemeClr val="tx1"/>
                </a:solidFill>
                <a:latin typeface="+mn-lt"/>
                <a:ea typeface="+mn-ea"/>
                <a:cs typeface="+mn-cs"/>
              </a:defRPr>
            </a:lvl7pPr>
            <a:lvl8pPr marL="3200144" algn="l" defTabSz="914326" rtl="0" eaLnBrk="1" latinLnBrk="0" hangingPunct="1">
              <a:defRPr sz="1800" kern="1200">
                <a:solidFill>
                  <a:schemeClr val="tx1"/>
                </a:solidFill>
                <a:latin typeface="+mn-lt"/>
                <a:ea typeface="+mn-ea"/>
                <a:cs typeface="+mn-cs"/>
              </a:defRPr>
            </a:lvl8pPr>
            <a:lvl9pPr marL="3657308" algn="l" defTabSz="914326" rtl="0" eaLnBrk="1" latinLnBrk="0" hangingPunct="1">
              <a:defRPr sz="1800" kern="1200">
                <a:solidFill>
                  <a:schemeClr val="tx1"/>
                </a:solidFill>
                <a:latin typeface="+mn-lt"/>
                <a:ea typeface="+mn-ea"/>
                <a:cs typeface="+mn-cs"/>
              </a:defRPr>
            </a:lvl9pPr>
          </a:lstStyle>
          <a:p>
            <a:endParaRPr lang="en-US" sz="1000" i="0" dirty="0">
              <a:solidFill>
                <a:srgbClr val="808285"/>
              </a:solidFill>
            </a:endParaRPr>
          </a:p>
        </p:txBody>
      </p:sp>
      <p:pic>
        <p:nvPicPr>
          <p:cNvPr id="10" name="Picture 9"/>
          <p:cNvPicPr>
            <a:picLocks noChangeAspect="1"/>
          </p:cNvPicPr>
          <p:nvPr userDrawn="1"/>
        </p:nvPicPr>
        <p:blipFill>
          <a:blip r:embed="rId27">
            <a:extLst>
              <a:ext uri="{28A0092B-C50C-407E-A947-70E740481C1C}">
                <a14:useLocalDpi xmlns:a14="http://schemas.microsoft.com/office/drawing/2010/main" val="0"/>
              </a:ext>
            </a:extLst>
          </a:blip>
          <a:srcRect t="11335" b="11335"/>
          <a:stretch/>
        </p:blipFill>
        <p:spPr>
          <a:xfrm>
            <a:off x="152895" y="6326486"/>
            <a:ext cx="1451461" cy="379882"/>
          </a:xfrm>
          <a:prstGeom prst="rect">
            <a:avLst/>
          </a:prstGeom>
        </p:spPr>
      </p:pic>
    </p:spTree>
    <p:extLst>
      <p:ext uri="{BB962C8B-B14F-4D97-AF65-F5344CB8AC3E}">
        <p14:creationId xmlns:p14="http://schemas.microsoft.com/office/powerpoint/2010/main" val="2641068335"/>
      </p:ext>
    </p:extLst>
  </p:cSld>
  <p:clrMap bg1="lt1" tx1="dk1" bg2="lt2" tx2="dk2" accent1="accent1" accent2="accent2" accent3="accent3" accent4="accent4" accent5="accent5" accent6="accent6" hlink="hlink" folHlink="folHlink"/>
  <p:sldLayoutIdLst>
    <p:sldLayoutId id="2147483688" r:id="rId1"/>
    <p:sldLayoutId id="2147483680" r:id="rId2"/>
    <p:sldLayoutId id="2147483681" r:id="rId3"/>
    <p:sldLayoutId id="2147483689" r:id="rId4"/>
    <p:sldLayoutId id="2147483682" r:id="rId5"/>
    <p:sldLayoutId id="2147483683" r:id="rId6"/>
    <p:sldLayoutId id="2147483684" r:id="rId7"/>
    <p:sldLayoutId id="2147483685" r:id="rId8"/>
    <p:sldLayoutId id="2147483650" r:id="rId9"/>
    <p:sldLayoutId id="2147483651" r:id="rId10"/>
    <p:sldLayoutId id="2147483686" r:id="rId11"/>
    <p:sldLayoutId id="2147483652" r:id="rId12"/>
    <p:sldLayoutId id="2147483653" r:id="rId13"/>
    <p:sldLayoutId id="2147483654" r:id="rId14"/>
    <p:sldLayoutId id="2147483655" r:id="rId15"/>
    <p:sldLayoutId id="2147483656" r:id="rId16"/>
    <p:sldLayoutId id="2147483657" r:id="rId17"/>
    <p:sldLayoutId id="2147483678" r:id="rId18"/>
    <p:sldLayoutId id="2147483672" r:id="rId19"/>
    <p:sldLayoutId id="2147483673" r:id="rId20"/>
    <p:sldLayoutId id="2147483675" r:id="rId21"/>
    <p:sldLayoutId id="2147483676" r:id="rId22"/>
    <p:sldLayoutId id="2147483677" r:id="rId23"/>
    <p:sldLayoutId id="2147483649"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defTabSz="1219071" rtl="0" eaLnBrk="1" latinLnBrk="0" hangingPunct="1">
        <a:lnSpc>
          <a:spcPct val="90000"/>
        </a:lnSpc>
        <a:spcBef>
          <a:spcPct val="0"/>
        </a:spcBef>
        <a:buNone/>
        <a:defRPr sz="3200" i="0" kern="1200">
          <a:solidFill>
            <a:schemeClr val="bg1"/>
          </a:solidFill>
          <a:latin typeface="+mj-lt"/>
          <a:ea typeface="+mj-ea"/>
          <a:cs typeface="+mj-cs"/>
        </a:defRPr>
      </a:lvl1pPr>
    </p:titleStyle>
    <p:bodyStyle>
      <a:lvl1pPr marL="0" indent="0" algn="l" defTabSz="1219071" rtl="0" eaLnBrk="1" latinLnBrk="0" hangingPunct="1">
        <a:lnSpc>
          <a:spcPct val="90000"/>
        </a:lnSpc>
        <a:spcBef>
          <a:spcPts val="1600"/>
        </a:spcBef>
        <a:buClr>
          <a:schemeClr val="accent3"/>
        </a:buClr>
        <a:buSzPct val="100000"/>
        <a:buFont typeface="Arial"/>
        <a:buNone/>
        <a:defRPr sz="2400" b="1" i="0" kern="1200">
          <a:solidFill>
            <a:schemeClr val="accent2"/>
          </a:solidFill>
          <a:latin typeface="+mn-lt"/>
          <a:ea typeface="+mn-ea"/>
          <a:cs typeface="+mn-cs"/>
        </a:defRPr>
      </a:lvl1pPr>
      <a:lvl2pPr marL="374641" indent="-374641" algn="l" defTabSz="1219071" rtl="0" eaLnBrk="1" latinLnBrk="0" hangingPunct="1">
        <a:lnSpc>
          <a:spcPct val="90000"/>
        </a:lnSpc>
        <a:spcBef>
          <a:spcPts val="1867"/>
        </a:spcBef>
        <a:buClr>
          <a:schemeClr val="accent3"/>
        </a:buClr>
        <a:buSzPct val="70000"/>
        <a:buFont typeface="Segoe UI Symbol" panose="020B0502040204020203" pitchFamily="34" charset="0"/>
        <a:buChar char="▶"/>
        <a:defRPr lang="en-US" sz="2400" i="0" kern="1200" dirty="0">
          <a:solidFill>
            <a:srgbClr val="808285"/>
          </a:solidFill>
          <a:latin typeface="+mn-lt"/>
          <a:ea typeface="+mn-ea"/>
          <a:cs typeface="+mn-cs"/>
        </a:defRPr>
      </a:lvl2pPr>
      <a:lvl3pPr marL="683667" indent="-277277" algn="l" defTabSz="1073124" rtl="0" eaLnBrk="1" latinLnBrk="0" hangingPunct="1">
        <a:lnSpc>
          <a:spcPct val="90000"/>
        </a:lnSpc>
        <a:spcBef>
          <a:spcPts val="800"/>
        </a:spcBef>
        <a:buClr>
          <a:schemeClr val="accent1"/>
        </a:buClr>
        <a:buFont typeface="Arial"/>
        <a:buChar char="•"/>
        <a:defRPr sz="2400" i="0" kern="1200">
          <a:solidFill>
            <a:srgbClr val="808285"/>
          </a:solidFill>
          <a:latin typeface="+mn-lt"/>
          <a:ea typeface="+mn-ea"/>
          <a:cs typeface="+mn-cs"/>
        </a:defRPr>
      </a:lvl3pPr>
      <a:lvl4pPr marL="960943" indent="-277277" algn="l" defTabSz="1219071" rtl="0" eaLnBrk="1" latinLnBrk="0" hangingPunct="1">
        <a:lnSpc>
          <a:spcPct val="90000"/>
        </a:lnSpc>
        <a:spcBef>
          <a:spcPts val="533"/>
        </a:spcBef>
        <a:buClr>
          <a:schemeClr val="accent5"/>
        </a:buClr>
        <a:buFont typeface="Lucida Grande"/>
        <a:buChar char="–"/>
        <a:defRPr sz="2400" i="0" kern="1200">
          <a:solidFill>
            <a:srgbClr val="808285"/>
          </a:solidFill>
          <a:latin typeface="+mn-lt"/>
          <a:ea typeface="+mn-ea"/>
          <a:cs typeface="+mn-cs"/>
        </a:defRPr>
      </a:lvl4pPr>
      <a:lvl5pPr marL="1253035" indent="-260344" algn="l" defTabSz="1219071" rtl="0" eaLnBrk="1" latinLnBrk="0" hangingPunct="1">
        <a:lnSpc>
          <a:spcPct val="90000"/>
        </a:lnSpc>
        <a:spcBef>
          <a:spcPts val="267"/>
        </a:spcBef>
        <a:buClr>
          <a:schemeClr val="accent6"/>
        </a:buClr>
        <a:buFont typeface="Arial" panose="020B0604020202020204" pitchFamily="34" charset="0"/>
        <a:buChar char="•"/>
        <a:defRPr sz="2400" i="0" kern="1200">
          <a:solidFill>
            <a:srgbClr val="808285"/>
          </a:solidFill>
          <a:latin typeface="+mn-lt"/>
          <a:ea typeface="+mn-ea"/>
          <a:cs typeface="+mn-cs"/>
        </a:defRPr>
      </a:lvl5pPr>
      <a:lvl6pPr marL="3352447" indent="-304768" algn="l" defTabSz="121907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984" indent="-304768" algn="l" defTabSz="121907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20" indent="-304768" algn="l" defTabSz="121907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56" indent="-304768" algn="l" defTabSz="121907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071" rtl="0" eaLnBrk="1" latinLnBrk="0" hangingPunct="1">
        <a:defRPr sz="2400" kern="1200">
          <a:solidFill>
            <a:schemeClr val="tx1"/>
          </a:solidFill>
          <a:latin typeface="+mn-lt"/>
          <a:ea typeface="+mn-ea"/>
          <a:cs typeface="+mn-cs"/>
        </a:defRPr>
      </a:lvl1pPr>
      <a:lvl2pPr marL="609537" algn="l" defTabSz="1219071" rtl="0" eaLnBrk="1" latinLnBrk="0" hangingPunct="1">
        <a:defRPr sz="2400" kern="1200">
          <a:solidFill>
            <a:schemeClr val="tx1"/>
          </a:solidFill>
          <a:latin typeface="+mn-lt"/>
          <a:ea typeface="+mn-ea"/>
          <a:cs typeface="+mn-cs"/>
        </a:defRPr>
      </a:lvl2pPr>
      <a:lvl3pPr marL="1219071" algn="l" defTabSz="1219071" rtl="0" eaLnBrk="1" latinLnBrk="0" hangingPunct="1">
        <a:defRPr sz="2400" kern="1200">
          <a:solidFill>
            <a:schemeClr val="tx1"/>
          </a:solidFill>
          <a:latin typeface="+mn-lt"/>
          <a:ea typeface="+mn-ea"/>
          <a:cs typeface="+mn-cs"/>
        </a:defRPr>
      </a:lvl3pPr>
      <a:lvl4pPr marL="1828608" algn="l" defTabSz="1219071" rtl="0" eaLnBrk="1" latinLnBrk="0" hangingPunct="1">
        <a:defRPr sz="2400" kern="1200">
          <a:solidFill>
            <a:schemeClr val="tx1"/>
          </a:solidFill>
          <a:latin typeface="+mn-lt"/>
          <a:ea typeface="+mn-ea"/>
          <a:cs typeface="+mn-cs"/>
        </a:defRPr>
      </a:lvl4pPr>
      <a:lvl5pPr marL="2438144" algn="l" defTabSz="1219071" rtl="0" eaLnBrk="1" latinLnBrk="0" hangingPunct="1">
        <a:defRPr sz="2400" kern="1200">
          <a:solidFill>
            <a:schemeClr val="tx1"/>
          </a:solidFill>
          <a:latin typeface="+mn-lt"/>
          <a:ea typeface="+mn-ea"/>
          <a:cs typeface="+mn-cs"/>
        </a:defRPr>
      </a:lvl5pPr>
      <a:lvl6pPr marL="3047681" algn="l" defTabSz="1219071" rtl="0" eaLnBrk="1" latinLnBrk="0" hangingPunct="1">
        <a:defRPr sz="2400" kern="1200">
          <a:solidFill>
            <a:schemeClr val="tx1"/>
          </a:solidFill>
          <a:latin typeface="+mn-lt"/>
          <a:ea typeface="+mn-ea"/>
          <a:cs typeface="+mn-cs"/>
        </a:defRPr>
      </a:lvl6pPr>
      <a:lvl7pPr marL="3657215" algn="l" defTabSz="1219071" rtl="0" eaLnBrk="1" latinLnBrk="0" hangingPunct="1">
        <a:defRPr sz="2400" kern="1200">
          <a:solidFill>
            <a:schemeClr val="tx1"/>
          </a:solidFill>
          <a:latin typeface="+mn-lt"/>
          <a:ea typeface="+mn-ea"/>
          <a:cs typeface="+mn-cs"/>
        </a:defRPr>
      </a:lvl7pPr>
      <a:lvl8pPr marL="4266752" algn="l" defTabSz="1219071" rtl="0" eaLnBrk="1" latinLnBrk="0" hangingPunct="1">
        <a:defRPr sz="2400" kern="1200">
          <a:solidFill>
            <a:schemeClr val="tx1"/>
          </a:solidFill>
          <a:latin typeface="+mn-lt"/>
          <a:ea typeface="+mn-ea"/>
          <a:cs typeface="+mn-cs"/>
        </a:defRPr>
      </a:lvl8pPr>
      <a:lvl9pPr marL="4876289" algn="l" defTabSz="121907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mbc.ca.gov/Download/Reports/enforcement-report-2023.pdf" TargetMode="Externa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hyperlink" Target="https://www.mbc.ca.gov/Resources/brochures/File-a-Complaint.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hyperlink" Target="https://www.mbc.ca.gov/Resources/brochures/File-a-Complaint.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mbc.ca.gov/FAQs/?cat=Consumer&amp;topic=Complaint%3A%20Review%20Process" TargetMode="External"/><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7.svg"/></Relationships>
</file>

<file path=ppt/slides/_rels/slide41.xml.rels><?xml version="1.0" encoding="UTF-8" standalone="yes"?>
<Relationships xmlns="http://schemas.openxmlformats.org/package/2006/relationships"><Relationship Id="rId8" Type="http://schemas.openxmlformats.org/officeDocument/2006/relationships/hyperlink" Target="https://thinkculturalhealth.hhs.gov/resources/videos/using-language-access-servic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8.xml"/><Relationship Id="rId7" Type="http://schemas.openxmlformats.org/officeDocument/2006/relationships/image" Target="../media/image40.jpg"/><Relationship Id="rId2" Type="http://schemas.openxmlformats.org/officeDocument/2006/relationships/slideLayout" Target="../slideLayouts/slideLayout11.xml"/><Relationship Id="rId1" Type="http://schemas.openxmlformats.org/officeDocument/2006/relationships/tags" Target="../tags/tag40.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hyperlink" Target="https://doctors.cnf.io/sessions/azc9/before#!/dashboard" TargetMode="External"/><Relationship Id="rId4" Type="http://schemas.openxmlformats.org/officeDocument/2006/relationships/hyperlink" Target="mailto:twheeler@thedoctors.com" TargetMode="External"/><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hyperlink" Target="mailto:kstillwell@thedoctors.com"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806881" y="1701803"/>
            <a:ext cx="10393680" cy="1830388"/>
          </a:xfrm>
        </p:spPr>
        <p:txBody>
          <a:bodyPr/>
          <a:lstStyle/>
          <a:p>
            <a:pPr algn="l"/>
            <a:r>
              <a:rPr lang="en-US" sz="4000" i="0" dirty="0">
                <a:solidFill>
                  <a:schemeClr val="bg1"/>
                </a:solidFill>
              </a:rPr>
              <a:t>In the Medical Board Hot Seat!</a:t>
            </a:r>
            <a:endParaRPr lang="en-US" dirty="0">
              <a:solidFill>
                <a:schemeClr val="bg1"/>
              </a:solidFill>
            </a:endParaRPr>
          </a:p>
        </p:txBody>
      </p:sp>
      <p:sp>
        <p:nvSpPr>
          <p:cNvPr id="12" name="Text Placeholder 11"/>
          <p:cNvSpPr>
            <a:spLocks noGrp="1"/>
          </p:cNvSpPr>
          <p:nvPr>
            <p:ph type="body" sz="quarter" idx="10"/>
          </p:nvPr>
        </p:nvSpPr>
        <p:spPr>
          <a:xfrm>
            <a:off x="822121" y="4452847"/>
            <a:ext cx="3887074" cy="1784072"/>
          </a:xfrm>
        </p:spPr>
        <p:txBody>
          <a:bodyPr/>
          <a:lstStyle/>
          <a:p>
            <a:pPr>
              <a:lnSpc>
                <a:spcPct val="150000"/>
              </a:lnSpc>
              <a:spcBef>
                <a:spcPts val="0"/>
              </a:spcBef>
            </a:pPr>
            <a:r>
              <a:rPr lang="en-US" sz="1400" i="0" dirty="0">
                <a:solidFill>
                  <a:schemeClr val="bg1"/>
                </a:solidFill>
              </a:rPr>
              <a:t>Kathleen Stillwell, RN, MHSA, MPA, CPHRM</a:t>
            </a:r>
          </a:p>
          <a:p>
            <a:pPr>
              <a:lnSpc>
                <a:spcPct val="150000"/>
              </a:lnSpc>
              <a:spcBef>
                <a:spcPts val="0"/>
              </a:spcBef>
            </a:pPr>
            <a:r>
              <a:rPr lang="en-US" sz="1400" i="0" dirty="0">
                <a:solidFill>
                  <a:schemeClr val="bg1"/>
                </a:solidFill>
              </a:rPr>
              <a:t>Richard Cahill, Esq. </a:t>
            </a:r>
          </a:p>
          <a:p>
            <a:pPr>
              <a:lnSpc>
                <a:spcPct val="150000"/>
              </a:lnSpc>
              <a:spcBef>
                <a:spcPts val="0"/>
              </a:spcBef>
            </a:pPr>
            <a:r>
              <a:rPr lang="en-US" sz="1400" i="0" dirty="0">
                <a:solidFill>
                  <a:schemeClr val="bg1"/>
                </a:solidFill>
              </a:rPr>
              <a:t>Keith Carlson, Esq.</a:t>
            </a:r>
          </a:p>
          <a:p>
            <a:pPr>
              <a:lnSpc>
                <a:spcPct val="150000"/>
              </a:lnSpc>
              <a:spcBef>
                <a:spcPts val="0"/>
              </a:spcBef>
            </a:pPr>
            <a:r>
              <a:rPr lang="en-US" sz="1400" i="0" dirty="0">
                <a:solidFill>
                  <a:schemeClr val="bg1"/>
                </a:solidFill>
              </a:rPr>
              <a:t>Jehan Jayakumar, Esq. </a:t>
            </a:r>
          </a:p>
          <a:p>
            <a:endParaRPr lang="en-US" dirty="0"/>
          </a:p>
        </p:txBody>
      </p:sp>
      <p:sp>
        <p:nvSpPr>
          <p:cNvPr id="3" name="TextBox 2">
            <a:extLst>
              <a:ext uri="{FF2B5EF4-FFF2-40B4-BE49-F238E27FC236}">
                <a16:creationId xmlns:a16="http://schemas.microsoft.com/office/drawing/2014/main" id="{7DB75D35-CC1B-5F61-7184-93BF881B63ED}"/>
              </a:ext>
            </a:extLst>
          </p:cNvPr>
          <p:cNvSpPr txBox="1"/>
          <p:nvPr/>
        </p:nvSpPr>
        <p:spPr>
          <a:xfrm>
            <a:off x="3106898" y="4808774"/>
            <a:ext cx="2664728" cy="1021883"/>
          </a:xfrm>
          <a:prstGeom prst="rect">
            <a:avLst/>
          </a:prstGeom>
          <a:noFill/>
        </p:spPr>
        <p:txBody>
          <a:bodyPr wrap="square" rtlCol="0">
            <a:spAutoFit/>
          </a:bodyPr>
          <a:lstStyle/>
          <a:p>
            <a:pPr>
              <a:lnSpc>
                <a:spcPct val="150000"/>
              </a:lnSpc>
            </a:pPr>
            <a:r>
              <a:rPr lang="en-US" sz="1400" b="1" dirty="0">
                <a:solidFill>
                  <a:schemeClr val="bg1"/>
                </a:solidFill>
              </a:rPr>
              <a:t>Michael Fitzgibbons, MD</a:t>
            </a:r>
          </a:p>
          <a:p>
            <a:pPr>
              <a:lnSpc>
                <a:spcPct val="150000"/>
              </a:lnSpc>
            </a:pPr>
            <a:r>
              <a:rPr lang="en-US" sz="1400" b="1" dirty="0">
                <a:solidFill>
                  <a:schemeClr val="bg1"/>
                </a:solidFill>
              </a:rPr>
              <a:t>Jeffrey Lauber, MD</a:t>
            </a:r>
          </a:p>
          <a:p>
            <a:pPr>
              <a:lnSpc>
                <a:spcPct val="150000"/>
              </a:lnSpc>
            </a:pPr>
            <a:r>
              <a:rPr lang="en-US" sz="1400" b="1" dirty="0">
                <a:solidFill>
                  <a:schemeClr val="bg1"/>
                </a:solidFill>
              </a:rPr>
              <a:t>G. Scott Smith, MD</a:t>
            </a:r>
          </a:p>
        </p:txBody>
      </p:sp>
    </p:spTree>
    <p:custDataLst>
      <p:tags r:id="rId1"/>
    </p:custDataLst>
    <p:extLst>
      <p:ext uri="{BB962C8B-B14F-4D97-AF65-F5344CB8AC3E}">
        <p14:creationId xmlns:p14="http://schemas.microsoft.com/office/powerpoint/2010/main" val="14474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797F-C0C1-CBB3-FA83-5630EEAB1777}"/>
              </a:ext>
            </a:extLst>
          </p:cNvPr>
          <p:cNvSpPr>
            <a:spLocks noGrp="1"/>
          </p:cNvSpPr>
          <p:nvPr>
            <p:ph type="title"/>
          </p:nvPr>
        </p:nvSpPr>
        <p:spPr>
          <a:xfrm>
            <a:off x="824686" y="365128"/>
            <a:ext cx="10585101" cy="1053943"/>
          </a:xfrm>
        </p:spPr>
        <p:txBody>
          <a:bodyPr/>
          <a:lstStyle/>
          <a:p>
            <a:r>
              <a:rPr lang="en-US" sz="2800" dirty="0">
                <a:solidFill>
                  <a:schemeClr val="bg1"/>
                </a:solidFill>
              </a:rPr>
              <a:t>G. Scott Smith, MD, FAAFP</a:t>
            </a:r>
          </a:p>
        </p:txBody>
      </p:sp>
      <p:sp>
        <p:nvSpPr>
          <p:cNvPr id="3" name="Content Placeholder 2">
            <a:extLst>
              <a:ext uri="{FF2B5EF4-FFF2-40B4-BE49-F238E27FC236}">
                <a16:creationId xmlns:a16="http://schemas.microsoft.com/office/drawing/2014/main" id="{E297457F-5C6C-8CD1-27F2-328FCD5BE709}"/>
              </a:ext>
            </a:extLst>
          </p:cNvPr>
          <p:cNvSpPr>
            <a:spLocks noGrp="1"/>
          </p:cNvSpPr>
          <p:nvPr>
            <p:ph idx="1"/>
          </p:nvPr>
        </p:nvSpPr>
        <p:spPr>
          <a:xfrm>
            <a:off x="824692" y="2135280"/>
            <a:ext cx="7124990" cy="3751175"/>
          </a:xfrm>
        </p:spPr>
        <p:txBody>
          <a:bodyPr/>
          <a:lstStyle/>
          <a:p>
            <a:pPr algn="just"/>
            <a:r>
              <a:rPr lang="en-US" sz="1800" b="0" i="0" dirty="0"/>
              <a:t>Dr. B. Scott Smith is a highly respected Family Practice physician with St Joseph Heritage Medical Group in Orange. He graduated from UC Irvine and completed medical school at St Louis University, School of Medicine. Dr Smith is Board Certified in  Family Practice medicine and has contributed his expertise through many years of outstanding leadership roles with St Joseph Hospital of Orange, Chapman General Hospital, and St Joseph Heritage Medical Group.</a:t>
            </a:r>
          </a:p>
          <a:p>
            <a:pPr algn="just"/>
            <a:r>
              <a:rPr lang="en-US" sz="1800" b="0" i="0" dirty="0"/>
              <a:t>A great supporter of education for physicians, Dr. Smith has been Chief Education Coordinator for the St Joseph Annual Primary Care CME Conference, 2019-2023. </a:t>
            </a:r>
          </a:p>
        </p:txBody>
      </p:sp>
      <p:sp>
        <p:nvSpPr>
          <p:cNvPr id="4" name="Footer Placeholder 3">
            <a:extLst>
              <a:ext uri="{FF2B5EF4-FFF2-40B4-BE49-F238E27FC236}">
                <a16:creationId xmlns:a16="http://schemas.microsoft.com/office/drawing/2014/main" id="{545DF66A-3290-49B1-2B09-28F4D43E0AF6}"/>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EEE5CEDB-37E8-55A7-8C2F-7850CD83824F}"/>
              </a:ext>
            </a:extLst>
          </p:cNvPr>
          <p:cNvSpPr>
            <a:spLocks noGrp="1"/>
          </p:cNvSpPr>
          <p:nvPr>
            <p:ph type="sldNum" sz="quarter" idx="12"/>
          </p:nvPr>
        </p:nvSpPr>
        <p:spPr/>
        <p:txBody>
          <a:bodyPr/>
          <a:lstStyle/>
          <a:p>
            <a:fld id="{B553BF3B-53D9-42C8-A7F6-F9808B4E7A72}" type="slidenum">
              <a:rPr lang="en-US" smtClean="0"/>
              <a:t>10</a:t>
            </a:fld>
            <a:endParaRPr lang="en-US" dirty="0"/>
          </a:p>
        </p:txBody>
      </p:sp>
      <p:pic>
        <p:nvPicPr>
          <p:cNvPr id="1026" name="Picture 2">
            <a:extLst>
              <a:ext uri="{FF2B5EF4-FFF2-40B4-BE49-F238E27FC236}">
                <a16:creationId xmlns:a16="http://schemas.microsoft.com/office/drawing/2014/main" id="{6D867515-507B-0D86-E724-E9B90313D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951" y="2160103"/>
            <a:ext cx="2855357" cy="3566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579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03BC-6A52-463C-A459-F6C153C6A083}"/>
              </a:ext>
            </a:extLst>
          </p:cNvPr>
          <p:cNvSpPr>
            <a:spLocks noGrp="1"/>
          </p:cNvSpPr>
          <p:nvPr>
            <p:ph type="title"/>
          </p:nvPr>
        </p:nvSpPr>
        <p:spPr/>
        <p:txBody>
          <a:bodyPr/>
          <a:lstStyle/>
          <a:p>
            <a:r>
              <a:rPr lang="en-US" sz="2800" i="0" dirty="0"/>
              <a:t>Objectives</a:t>
            </a:r>
          </a:p>
        </p:txBody>
      </p:sp>
      <p:sp>
        <p:nvSpPr>
          <p:cNvPr id="3" name="Content Placeholder 2">
            <a:extLst>
              <a:ext uri="{FF2B5EF4-FFF2-40B4-BE49-F238E27FC236}">
                <a16:creationId xmlns:a16="http://schemas.microsoft.com/office/drawing/2014/main" id="{713AA4EF-3EBF-4BF4-A2C4-C9345ECDC836}"/>
              </a:ext>
            </a:extLst>
          </p:cNvPr>
          <p:cNvSpPr>
            <a:spLocks noGrp="1"/>
          </p:cNvSpPr>
          <p:nvPr>
            <p:ph idx="1"/>
          </p:nvPr>
        </p:nvSpPr>
        <p:spPr>
          <a:xfrm>
            <a:off x="720854" y="2324771"/>
            <a:ext cx="10594847" cy="3751175"/>
          </a:xfrm>
        </p:spPr>
        <p:txBody>
          <a:bodyPr/>
          <a:lstStyle/>
          <a:p>
            <a:pPr marL="90964">
              <a:spcBef>
                <a:spcPts val="353"/>
              </a:spcBef>
            </a:pPr>
            <a:r>
              <a:rPr lang="en-US" sz="2400" i="0" dirty="0">
                <a:latin typeface="Arial" panose="020B0604020202020204" pitchFamily="34" charset="0"/>
                <a:ea typeface="Calibri" panose="020F0502020204030204" pitchFamily="34" charset="0"/>
                <a:cs typeface="Times New Roman" panose="02020603050405020304" pitchFamily="18" charset="0"/>
              </a:rPr>
              <a:t>After completing this activity</a:t>
            </a:r>
            <a:r>
              <a:rPr lang="en-US" sz="2400" i="0" spc="-4" dirty="0">
                <a:latin typeface="Arial" panose="020B0604020202020204" pitchFamily="34" charset="0"/>
                <a:ea typeface="Calibri" panose="020F0502020204030204" pitchFamily="34" charset="0"/>
                <a:cs typeface="Times New Roman" panose="02020603050405020304" pitchFamily="18" charset="0"/>
              </a:rPr>
              <a:t>,</a:t>
            </a:r>
            <a:r>
              <a:rPr lang="en-US" sz="2400" i="0" spc="-8" dirty="0">
                <a:latin typeface="Arial" panose="020B0604020202020204" pitchFamily="34" charset="0"/>
                <a:ea typeface="Calibri" panose="020F0502020204030204" pitchFamily="34" charset="0"/>
                <a:cs typeface="Times New Roman" panose="02020603050405020304" pitchFamily="18" charset="0"/>
              </a:rPr>
              <a:t> </a:t>
            </a:r>
            <a:r>
              <a:rPr lang="en-US" sz="2400" i="0" spc="-4" dirty="0">
                <a:latin typeface="Arial" panose="020B0604020202020204" pitchFamily="34" charset="0"/>
                <a:ea typeface="Calibri" panose="020F0502020204030204" pitchFamily="34" charset="0"/>
                <a:cs typeface="Times New Roman" panose="02020603050405020304" pitchFamily="18" charset="0"/>
              </a:rPr>
              <a:t>learners</a:t>
            </a:r>
            <a:r>
              <a:rPr lang="en-US" sz="2400" i="0" spc="-19" dirty="0">
                <a:latin typeface="Arial" panose="020B0604020202020204" pitchFamily="34" charset="0"/>
                <a:ea typeface="Calibri" panose="020F0502020204030204" pitchFamily="34" charset="0"/>
                <a:cs typeface="Times New Roman" panose="02020603050405020304" pitchFamily="18" charset="0"/>
              </a:rPr>
              <a:t> </a:t>
            </a:r>
            <a:r>
              <a:rPr lang="en-US" sz="2400" i="0" dirty="0">
                <a:latin typeface="Arial" panose="020B0604020202020204" pitchFamily="34" charset="0"/>
                <a:ea typeface="Calibri" panose="020F0502020204030204" pitchFamily="34" charset="0"/>
                <a:cs typeface="Times New Roman" panose="02020603050405020304" pitchFamily="18" charset="0"/>
              </a:rPr>
              <a:t>will</a:t>
            </a:r>
            <a:r>
              <a:rPr lang="en-US" sz="2400" i="0" spc="-15" dirty="0">
                <a:latin typeface="Arial" panose="020B0604020202020204" pitchFamily="34" charset="0"/>
                <a:ea typeface="Calibri" panose="020F0502020204030204" pitchFamily="34" charset="0"/>
                <a:cs typeface="Times New Roman" panose="02020603050405020304" pitchFamily="18" charset="0"/>
              </a:rPr>
              <a:t> </a:t>
            </a:r>
            <a:r>
              <a:rPr lang="en-US" sz="2400" i="0" dirty="0">
                <a:latin typeface="Arial" panose="020B0604020202020204" pitchFamily="34" charset="0"/>
                <a:ea typeface="Calibri" panose="020F0502020204030204" pitchFamily="34" charset="0"/>
                <a:cs typeface="Times New Roman" panose="02020603050405020304" pitchFamily="18" charset="0"/>
              </a:rPr>
              <a:t>be</a:t>
            </a:r>
            <a:r>
              <a:rPr lang="en-US" sz="2400" i="0" spc="-19" dirty="0">
                <a:latin typeface="Arial" panose="020B0604020202020204" pitchFamily="34" charset="0"/>
                <a:ea typeface="Calibri" panose="020F0502020204030204" pitchFamily="34" charset="0"/>
                <a:cs typeface="Times New Roman" panose="02020603050405020304" pitchFamily="18" charset="0"/>
              </a:rPr>
              <a:t> </a:t>
            </a:r>
            <a:r>
              <a:rPr lang="en-US" sz="2400" i="0" dirty="0">
                <a:latin typeface="Arial" panose="020B0604020202020204" pitchFamily="34" charset="0"/>
                <a:ea typeface="Calibri" panose="020F0502020204030204" pitchFamily="34" charset="0"/>
                <a:cs typeface="Times New Roman" panose="02020603050405020304" pitchFamily="18" charset="0"/>
              </a:rPr>
              <a:t>able</a:t>
            </a:r>
            <a:r>
              <a:rPr lang="en-US" sz="2400" i="0" spc="-19" dirty="0">
                <a:latin typeface="Arial" panose="020B0604020202020204" pitchFamily="34" charset="0"/>
                <a:ea typeface="Calibri" panose="020F0502020204030204" pitchFamily="34" charset="0"/>
                <a:cs typeface="Times New Roman" panose="02020603050405020304" pitchFamily="18" charset="0"/>
              </a:rPr>
              <a:t> </a:t>
            </a:r>
            <a:r>
              <a:rPr lang="en-US" sz="2400" i="0" dirty="0">
                <a:latin typeface="Arial" panose="020B0604020202020204" pitchFamily="34" charset="0"/>
                <a:ea typeface="Calibri" panose="020F0502020204030204" pitchFamily="34" charset="0"/>
                <a:cs typeface="Times New Roman" panose="02020603050405020304" pitchFamily="18" charset="0"/>
              </a:rPr>
              <a:t>to:</a:t>
            </a:r>
          </a:p>
          <a:p>
            <a:pPr marL="90964">
              <a:spcBef>
                <a:spcPts val="353"/>
              </a:spcBef>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432197" indent="-342900">
              <a:spcBef>
                <a:spcPts val="0"/>
              </a:spcBef>
              <a:buSzPct val="70000"/>
              <a:buFont typeface="Tahoma" panose="020B0604030504040204" pitchFamily="34" charset="0"/>
              <a:buChar char="►"/>
            </a:pPr>
            <a:r>
              <a:rPr lang="en-US" sz="2000" b="0" i="0" dirty="0">
                <a:latin typeface="Arial" panose="020B0604020202020204" pitchFamily="34" charset="0"/>
                <a:ea typeface="Arial" panose="020B0604020202020204" pitchFamily="34" charset="0"/>
                <a:cs typeface="Arial" panose="020B0604020202020204" pitchFamily="34" charset="0"/>
              </a:rPr>
              <a:t>Evaluate the most frequent types of complaints made to the Medical Board</a:t>
            </a:r>
          </a:p>
          <a:p>
            <a:pPr marL="432197" indent="-342900">
              <a:spcBef>
                <a:spcPts val="0"/>
              </a:spcBef>
              <a:buSzPct val="70000"/>
              <a:buFont typeface="Tahoma" panose="020B0604030504040204" pitchFamily="34" charset="0"/>
              <a:buChar char="►"/>
            </a:pPr>
            <a:endParaRPr lang="en-US" sz="2000" b="0" i="0" dirty="0">
              <a:latin typeface="Arial" panose="020B0604020202020204" pitchFamily="34" charset="0"/>
              <a:ea typeface="Arial" panose="020B0604020202020204" pitchFamily="34" charset="0"/>
              <a:cs typeface="Arial" panose="020B0604020202020204" pitchFamily="34" charset="0"/>
            </a:endParaRPr>
          </a:p>
          <a:p>
            <a:pPr marL="432197" indent="-342900">
              <a:spcBef>
                <a:spcPts val="0"/>
              </a:spcBef>
              <a:buSzPct val="70000"/>
              <a:buFont typeface="Tahoma" panose="020B0604030504040204" pitchFamily="34" charset="0"/>
              <a:buChar char="►"/>
            </a:pPr>
            <a:r>
              <a:rPr lang="en-US" sz="2000" b="0" i="0" dirty="0">
                <a:latin typeface="Arial" panose="020B0604020202020204" pitchFamily="34" charset="0"/>
                <a:ea typeface="Arial" panose="020B0604020202020204" pitchFamily="34" charset="0"/>
                <a:cs typeface="Arial" panose="020B0604020202020204" pitchFamily="34" charset="0"/>
              </a:rPr>
              <a:t>Respond appropriately to a Medical Board complaint</a:t>
            </a:r>
            <a:endParaRPr lang="en-US" sz="2000" b="0" i="0" dirty="0">
              <a:latin typeface="Arial" panose="020B0604020202020204" pitchFamily="34" charset="0"/>
              <a:ea typeface="Arial" panose="020B0604020202020204" pitchFamily="34" charset="0"/>
              <a:cs typeface="Times New Roman" panose="02020603050405020304" pitchFamily="18" charset="0"/>
            </a:endParaRPr>
          </a:p>
          <a:p>
            <a:pPr marL="432197" indent="-342900">
              <a:spcBef>
                <a:spcPts val="0"/>
              </a:spcBef>
              <a:buSzPct val="70000"/>
              <a:buFont typeface="Tahoma" panose="020B0604030504040204" pitchFamily="34" charset="0"/>
              <a:buChar char="►"/>
            </a:pPr>
            <a:endParaRPr lang="en-US" sz="2000" b="0" i="0" kern="0" dirty="0">
              <a:uFill>
                <a:solidFill>
                  <a:srgbClr val="FFC000"/>
                </a:solidFill>
              </a:uFill>
              <a:latin typeface="Arial" panose="020B0604020202020204" pitchFamily="34" charset="0"/>
              <a:ea typeface="Arial" panose="020B0604020202020204" pitchFamily="34" charset="0"/>
              <a:cs typeface="Times New Roman" panose="02020603050405020304" pitchFamily="18" charset="0"/>
            </a:endParaRPr>
          </a:p>
          <a:p>
            <a:pPr marL="432197" indent="-342900">
              <a:spcBef>
                <a:spcPts val="0"/>
              </a:spcBef>
              <a:buSzPct val="70000"/>
              <a:buFont typeface="Tahoma" panose="020B0604030504040204" pitchFamily="34" charset="0"/>
              <a:buChar char="►"/>
            </a:pPr>
            <a:r>
              <a:rPr lang="en-US" sz="2000" b="0" i="0" dirty="0">
                <a:latin typeface="Arial" panose="020B0604020202020204" pitchFamily="34" charset="0"/>
                <a:ea typeface="Arial" panose="020B0604020202020204" pitchFamily="34" charset="0"/>
                <a:cs typeface="Arial" panose="020B0604020202020204" pitchFamily="34" charset="0"/>
              </a:rPr>
              <a:t>Recognize the importance of documentation necessary to respond to a Medical Board complaint</a:t>
            </a:r>
            <a:endParaRPr lang="en-US" sz="2000" b="0" i="0" dirty="0">
              <a:latin typeface="Arial" panose="020B0604020202020204" pitchFamily="34" charset="0"/>
              <a:ea typeface="Arial" panose="020B0604020202020204" pitchFamily="34" charset="0"/>
              <a:cs typeface="Times New Roman" panose="02020603050405020304" pitchFamily="18" charset="0"/>
            </a:endParaRPr>
          </a:p>
          <a:p>
            <a:pPr marL="432197" indent="-342900">
              <a:spcBef>
                <a:spcPts val="0"/>
              </a:spcBef>
              <a:buSzPct val="70000"/>
              <a:buFont typeface="Tahoma" panose="020B0604030504040204" pitchFamily="34" charset="0"/>
              <a:buChar char="►"/>
            </a:pPr>
            <a:endParaRPr lang="en-US" sz="2000" b="0" i="0" kern="0" dirty="0">
              <a:uFill>
                <a:solidFill>
                  <a:srgbClr val="FFC000"/>
                </a:solidFill>
              </a:uFill>
              <a:latin typeface="Arial" panose="020B0604020202020204" pitchFamily="34" charset="0"/>
              <a:ea typeface="Arial" panose="020B0604020202020204" pitchFamily="34" charset="0"/>
              <a:cs typeface="Arial" panose="020B0604020202020204" pitchFamily="34" charset="0"/>
            </a:endParaRPr>
          </a:p>
          <a:p>
            <a:pPr marL="432197" indent="-342900">
              <a:spcBef>
                <a:spcPts val="0"/>
              </a:spcBef>
              <a:buSzPct val="70000"/>
              <a:buFont typeface="Tahoma" panose="020B0604030504040204" pitchFamily="34" charset="0"/>
              <a:buChar char="►"/>
            </a:pPr>
            <a:r>
              <a:rPr lang="en-US" sz="2000" b="0" i="0" dirty="0">
                <a:latin typeface="Arial" panose="020B0604020202020204" pitchFamily="34" charset="0"/>
                <a:ea typeface="Arial" panose="020B0604020202020204" pitchFamily="34" charset="0"/>
                <a:cs typeface="Arial" panose="020B0604020202020204" pitchFamily="34" charset="0"/>
              </a:rPr>
              <a:t>Develop an action plan to improve staff documentation, and my own documentation, in two specific areas of the medical record </a:t>
            </a:r>
            <a:endParaRPr lang="en-US" sz="1800" b="0" i="0" dirty="0">
              <a:latin typeface="Arial" panose="020B0604020202020204" pitchFamily="34" charset="0"/>
              <a:ea typeface="Arial" panose="020B0604020202020204" pitchFamily="34" charset="0"/>
              <a:cs typeface="Times New Roman" panose="02020603050405020304" pitchFamily="18" charset="0"/>
            </a:endParaRPr>
          </a:p>
          <a:p>
            <a:pPr marL="89297">
              <a:spcBef>
                <a:spcPts val="0"/>
              </a:spcBef>
              <a:buSzPct val="70000"/>
            </a:pPr>
            <a:r>
              <a:rPr lang="en-US" sz="1800" b="0" i="0" kern="0" dirty="0">
                <a:uFill>
                  <a:solidFill>
                    <a:srgbClr val="FFC000"/>
                  </a:solidFill>
                </a:uFill>
                <a:latin typeface="Arial" panose="020B0604020202020204" pitchFamily="34" charset="0"/>
                <a:ea typeface="Arial" panose="020B0604020202020204" pitchFamily="34" charset="0"/>
                <a:cs typeface="Arial" panose="020B0604020202020204" pitchFamily="34" charset="0"/>
              </a:rPr>
              <a:t> </a:t>
            </a:r>
          </a:p>
          <a:p>
            <a:pPr marL="347663" indent="-258366">
              <a:spcBef>
                <a:spcPts val="0"/>
              </a:spcBef>
              <a:buSzPct val="70000"/>
              <a:buFont typeface="Arial" panose="020B0604020202020204" pitchFamily="34" charset="0"/>
              <a:buChar char="►"/>
            </a:pPr>
            <a:endParaRPr lang="en-US" sz="1800" b="0" i="0" kern="0" dirty="0">
              <a:uFill>
                <a:solidFill>
                  <a:srgbClr val="FFC000"/>
                </a:solidFill>
              </a:uFill>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400A51EB-520A-43E9-BB22-62BED4FC868B}"/>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5592680C-7D98-4E33-95AF-2BBB7D0CBD80}"/>
              </a:ext>
            </a:extLst>
          </p:cNvPr>
          <p:cNvSpPr>
            <a:spLocks noGrp="1"/>
          </p:cNvSpPr>
          <p:nvPr>
            <p:ph type="sldNum" sz="quarter" idx="12"/>
          </p:nvPr>
        </p:nvSpPr>
        <p:spPr/>
        <p:txBody>
          <a:bodyPr/>
          <a:lstStyle/>
          <a:p>
            <a:fld id="{B553BF3B-53D9-42C8-A7F6-F9808B4E7A72}" type="slidenum">
              <a:rPr lang="en-US" smtClean="0"/>
              <a:t>11</a:t>
            </a:fld>
            <a:endParaRPr lang="en-US" dirty="0"/>
          </a:p>
        </p:txBody>
      </p:sp>
    </p:spTree>
    <p:custDataLst>
      <p:tags r:id="rId1"/>
    </p:custDataLst>
    <p:extLst>
      <p:ext uri="{BB962C8B-B14F-4D97-AF65-F5344CB8AC3E}">
        <p14:creationId xmlns:p14="http://schemas.microsoft.com/office/powerpoint/2010/main" val="11953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z="800" dirty="0"/>
              <a:t>In the Medical Board Hot Seat!</a:t>
            </a:r>
          </a:p>
        </p:txBody>
      </p:sp>
      <p:sp>
        <p:nvSpPr>
          <p:cNvPr id="5" name="Slide Number Placeholder 4"/>
          <p:cNvSpPr>
            <a:spLocks noGrp="1"/>
          </p:cNvSpPr>
          <p:nvPr>
            <p:ph type="sldNum" sz="quarter" idx="4"/>
          </p:nvPr>
        </p:nvSpPr>
        <p:spPr/>
        <p:txBody>
          <a:bodyPr/>
          <a:lstStyle/>
          <a:p>
            <a:fld id="{B553BF3B-53D9-42C8-A7F6-F9808B4E7A72}" type="slidenum">
              <a:rPr lang="en-US" sz="800"/>
              <a:t>12</a:t>
            </a:fld>
            <a:endParaRPr lang="en-US" sz="800" dirty="0"/>
          </a:p>
        </p:txBody>
      </p:sp>
      <p:sp>
        <p:nvSpPr>
          <p:cNvPr id="3" name="Content Placeholder 2"/>
          <p:cNvSpPr>
            <a:spLocks noGrp="1"/>
          </p:cNvSpPr>
          <p:nvPr>
            <p:ph idx="4294967295"/>
          </p:nvPr>
        </p:nvSpPr>
        <p:spPr>
          <a:xfrm>
            <a:off x="1648656" y="2401166"/>
            <a:ext cx="6977453" cy="2961976"/>
          </a:xfrm>
        </p:spPr>
        <p:txBody>
          <a:bodyPr/>
          <a:lstStyle/>
          <a:p>
            <a:pPr>
              <a:lnSpc>
                <a:spcPct val="114000"/>
              </a:lnSpc>
            </a:pPr>
            <a:r>
              <a:rPr lang="en-US" sz="3600" b="0" i="0" dirty="0">
                <a:solidFill>
                  <a:schemeClr val="accent5"/>
                </a:solidFill>
              </a:rPr>
              <a:t>The man who represents himself </a:t>
            </a:r>
          </a:p>
          <a:p>
            <a:pPr>
              <a:lnSpc>
                <a:spcPct val="114000"/>
              </a:lnSpc>
            </a:pPr>
            <a:r>
              <a:rPr lang="en-US" sz="3600" b="0" i="0" dirty="0">
                <a:solidFill>
                  <a:schemeClr val="accent5"/>
                </a:solidFill>
              </a:rPr>
              <a:t>has a fool for a client.</a:t>
            </a:r>
          </a:p>
          <a:p>
            <a:pPr>
              <a:lnSpc>
                <a:spcPct val="100000"/>
              </a:lnSpc>
              <a:spcBef>
                <a:spcPts val="0"/>
              </a:spcBef>
            </a:pPr>
            <a:r>
              <a:rPr lang="en-US" sz="1800" b="0" i="0" dirty="0">
                <a:solidFill>
                  <a:schemeClr val="accent5"/>
                </a:solidFill>
              </a:rPr>
              <a:t>			</a:t>
            </a:r>
          </a:p>
          <a:p>
            <a:pPr>
              <a:lnSpc>
                <a:spcPct val="100000"/>
              </a:lnSpc>
              <a:spcBef>
                <a:spcPts val="0"/>
              </a:spcBef>
            </a:pPr>
            <a:r>
              <a:rPr lang="en-US" sz="1800" b="0" i="0" dirty="0">
                <a:solidFill>
                  <a:schemeClr val="accent5"/>
                </a:solidFill>
              </a:rPr>
              <a:t>			</a:t>
            </a:r>
          </a:p>
          <a:p>
            <a:pPr algn="r">
              <a:lnSpc>
                <a:spcPct val="100000"/>
              </a:lnSpc>
              <a:spcBef>
                <a:spcPts val="0"/>
              </a:spcBef>
            </a:pPr>
            <a:r>
              <a:rPr lang="en-US" sz="1400" b="0" i="0" dirty="0">
                <a:solidFill>
                  <a:schemeClr val="accent5"/>
                </a:solidFill>
              </a:rPr>
              <a:t>Abraham Lincoln</a:t>
            </a:r>
          </a:p>
          <a:p>
            <a:pPr algn="r">
              <a:lnSpc>
                <a:spcPct val="100000"/>
              </a:lnSpc>
              <a:spcBef>
                <a:spcPts val="0"/>
              </a:spcBef>
            </a:pPr>
            <a:r>
              <a:rPr lang="en-US" sz="1400" b="0" i="0" dirty="0">
                <a:solidFill>
                  <a:schemeClr val="accent5"/>
                </a:solidFill>
              </a:rPr>
              <a:t>			16</a:t>
            </a:r>
            <a:r>
              <a:rPr lang="en-US" sz="1400" b="0" i="0" baseline="30000" dirty="0">
                <a:solidFill>
                  <a:schemeClr val="accent5"/>
                </a:solidFill>
              </a:rPr>
              <a:t>th</a:t>
            </a:r>
            <a:r>
              <a:rPr lang="en-US" sz="1400" b="0" i="0" dirty="0">
                <a:solidFill>
                  <a:schemeClr val="accent5"/>
                </a:solidFill>
              </a:rPr>
              <a:t> President of the United States</a:t>
            </a:r>
          </a:p>
          <a:p>
            <a:pPr>
              <a:lnSpc>
                <a:spcPct val="114000"/>
              </a:lnSpc>
            </a:pPr>
            <a:endParaRPr lang="en-US" sz="1800" b="0" i="0" dirty="0">
              <a:solidFill>
                <a:srgbClr val="FF0000"/>
              </a:solidFill>
            </a:endParaRPr>
          </a:p>
        </p:txBody>
      </p:sp>
    </p:spTree>
    <p:custDataLst>
      <p:tags r:id="rId1"/>
    </p:custDataLst>
    <p:extLst>
      <p:ext uri="{BB962C8B-B14F-4D97-AF65-F5344CB8AC3E}">
        <p14:creationId xmlns:p14="http://schemas.microsoft.com/office/powerpoint/2010/main" val="216612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00" y="365128"/>
            <a:ext cx="10585101" cy="1053943"/>
          </a:xfrm>
        </p:spPr>
        <p:txBody>
          <a:bodyPr/>
          <a:lstStyle/>
          <a:p>
            <a:r>
              <a:rPr lang="en-US" sz="2800" i="0" dirty="0"/>
              <a:t>Disclosure for Speakers</a:t>
            </a:r>
          </a:p>
        </p:txBody>
      </p:sp>
      <p:sp>
        <p:nvSpPr>
          <p:cNvPr id="3" name="Content Placeholder 2"/>
          <p:cNvSpPr>
            <a:spLocks noGrp="1"/>
          </p:cNvSpPr>
          <p:nvPr>
            <p:ph idx="1"/>
          </p:nvPr>
        </p:nvSpPr>
        <p:spPr>
          <a:xfrm>
            <a:off x="825855" y="2335305"/>
            <a:ext cx="10594847" cy="3751175"/>
          </a:xfrm>
        </p:spPr>
        <p:txBody>
          <a:bodyPr/>
          <a:lstStyle/>
          <a:p>
            <a:pPr>
              <a:spcBef>
                <a:spcPct val="0"/>
              </a:spcBef>
              <a:spcAft>
                <a:spcPts val="1200"/>
              </a:spcAft>
            </a:pPr>
            <a:r>
              <a:rPr lang="en-US" sz="2400" b="0" i="0" dirty="0">
                <a:latin typeface="Arial" charset="0"/>
                <a:cs typeface="Arial" charset="0"/>
              </a:rPr>
              <a:t>The Doctors Company would like to disclose that no one in a position to control or influence the content of this activity has reported relevant financial relationships with commercial interests.</a:t>
            </a:r>
          </a:p>
          <a:p>
            <a:pPr>
              <a:spcBef>
                <a:spcPct val="0"/>
              </a:spcBef>
            </a:pPr>
            <a:r>
              <a:rPr lang="en-US" sz="2400" b="0" i="0" dirty="0">
                <a:latin typeface="Arial" charset="0"/>
                <a:cs typeface="Arial" charset="0"/>
              </a:rPr>
              <a:t>The information and guidelines contained in this activity are generalized and may not apply to all practice situations. The faculty recommends that legal advice be obtained from a qualified attorney  for specific application to your practice. The information is intended for educational purposes and should be used as a reference guide only.</a:t>
            </a:r>
          </a:p>
          <a:p>
            <a:endParaRPr lang="en-US" dirty="0"/>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13</a:t>
            </a:fld>
            <a:endParaRPr lang="en-US" dirty="0"/>
          </a:p>
        </p:txBody>
      </p:sp>
    </p:spTree>
    <p:custDataLst>
      <p:tags r:id="rId1"/>
    </p:custDataLst>
    <p:extLst>
      <p:ext uri="{BB962C8B-B14F-4D97-AF65-F5344CB8AC3E}">
        <p14:creationId xmlns:p14="http://schemas.microsoft.com/office/powerpoint/2010/main" val="314428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50" y="365128"/>
            <a:ext cx="10585101" cy="1053943"/>
          </a:xfrm>
        </p:spPr>
        <p:txBody>
          <a:bodyPr/>
          <a:lstStyle/>
          <a:p>
            <a:r>
              <a:rPr lang="en-US" sz="2800" i="0" dirty="0"/>
              <a:t>Cast of Characters</a:t>
            </a:r>
          </a:p>
        </p:txBody>
      </p:sp>
      <p:sp>
        <p:nvSpPr>
          <p:cNvPr id="3" name="Content Placeholder 2"/>
          <p:cNvSpPr>
            <a:spLocks noGrp="1"/>
          </p:cNvSpPr>
          <p:nvPr>
            <p:ph idx="1"/>
          </p:nvPr>
        </p:nvSpPr>
        <p:spPr>
          <a:xfrm>
            <a:off x="816330" y="2278155"/>
            <a:ext cx="10594847" cy="3751175"/>
          </a:xfrm>
        </p:spPr>
        <p:txBody>
          <a:bodyPr/>
          <a:lstStyle/>
          <a:p>
            <a:r>
              <a:rPr lang="en-US" sz="2400" i="0" dirty="0">
                <a:solidFill>
                  <a:schemeClr val="accent5"/>
                </a:solidFill>
              </a:rPr>
              <a:t>In the Hot Seat…</a:t>
            </a:r>
          </a:p>
          <a:p>
            <a:r>
              <a:rPr lang="en-US" sz="2000" i="0" dirty="0"/>
              <a:t>Attorney			Keith Carlson, Esq. </a:t>
            </a:r>
          </a:p>
          <a:p>
            <a:r>
              <a:rPr lang="en-US" sz="2000" i="0" dirty="0"/>
              <a:t>Attorney			Jehan Jayakumar, Esq. </a:t>
            </a:r>
          </a:p>
          <a:p>
            <a:r>
              <a:rPr lang="en-US" sz="2000" i="0" dirty="0"/>
              <a:t>Physician			Michael Fitzgibbons, MD </a:t>
            </a:r>
          </a:p>
          <a:p>
            <a:r>
              <a:rPr lang="en-US" sz="2000" i="0" dirty="0"/>
              <a:t>Physician			Jeffrey Lauber, MD</a:t>
            </a:r>
          </a:p>
          <a:p>
            <a:r>
              <a:rPr lang="en-US" sz="2000" i="0" dirty="0"/>
              <a:t>Physician			Glen Scott Smith, MD </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14</a:t>
            </a:fld>
            <a:endParaRPr lang="en-US" dirty="0"/>
          </a:p>
        </p:txBody>
      </p:sp>
    </p:spTree>
    <p:custDataLst>
      <p:tags r:id="rId1"/>
    </p:custDataLst>
    <p:extLst>
      <p:ext uri="{BB962C8B-B14F-4D97-AF65-F5344CB8AC3E}">
        <p14:creationId xmlns:p14="http://schemas.microsoft.com/office/powerpoint/2010/main" val="5190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325" y="365128"/>
            <a:ext cx="10585101" cy="1053943"/>
          </a:xfrm>
        </p:spPr>
        <p:txBody>
          <a:bodyPr/>
          <a:lstStyle/>
          <a:p>
            <a:r>
              <a:rPr lang="en-US" sz="2800" i="0" dirty="0"/>
              <a:t>A Medical Board Investigation Changes Your Life</a:t>
            </a:r>
          </a:p>
        </p:txBody>
      </p:sp>
      <p:sp>
        <p:nvSpPr>
          <p:cNvPr id="3" name="Content Placeholder 2"/>
          <p:cNvSpPr>
            <a:spLocks noGrp="1"/>
          </p:cNvSpPr>
          <p:nvPr>
            <p:ph idx="1"/>
          </p:nvPr>
        </p:nvSpPr>
        <p:spPr>
          <a:xfrm>
            <a:off x="806801" y="2326022"/>
            <a:ext cx="7765700" cy="3751175"/>
          </a:xfrm>
        </p:spPr>
        <p:txBody>
          <a:bodyPr/>
          <a:lstStyle/>
          <a:p>
            <a:r>
              <a:rPr lang="en-US" sz="2400" i="0" dirty="0">
                <a:solidFill>
                  <a:schemeClr val="accent5"/>
                </a:solidFill>
              </a:rPr>
              <a:t>Investigation may last 18-24 months</a:t>
            </a:r>
          </a:p>
          <a:p>
            <a:pPr lvl="1">
              <a:buClr>
                <a:srgbClr val="FFC000"/>
              </a:buClr>
              <a:buFont typeface="Arial" panose="020B0604020202020204" pitchFamily="34" charset="0"/>
              <a:buChar char="►"/>
            </a:pPr>
            <a:r>
              <a:rPr lang="en-US" sz="2000" i="0" dirty="0">
                <a:solidFill>
                  <a:schemeClr val="accent2"/>
                </a:solidFill>
              </a:rPr>
              <a:t>Being under investigation by the Medical Board takes a major toll on your personal and professional life</a:t>
            </a:r>
          </a:p>
          <a:p>
            <a:pPr lvl="1">
              <a:buClr>
                <a:srgbClr val="FFC000"/>
              </a:buClr>
              <a:buFont typeface="Arial" panose="020B0604020202020204" pitchFamily="34" charset="0"/>
              <a:buChar char="►"/>
            </a:pPr>
            <a:r>
              <a:rPr lang="en-US" sz="2000" i="0" dirty="0">
                <a:solidFill>
                  <a:schemeClr val="accent2"/>
                </a:solidFill>
              </a:rPr>
              <a:t>The very best of physicians get investigated by the Medical Board </a:t>
            </a:r>
          </a:p>
          <a:p>
            <a:pPr lvl="1">
              <a:buClr>
                <a:srgbClr val="FFC000"/>
              </a:buClr>
              <a:buFont typeface="Arial" panose="020B0604020202020204" pitchFamily="34" charset="0"/>
              <a:buChar char="►"/>
            </a:pPr>
            <a:r>
              <a:rPr lang="en-US" sz="2000" i="0" dirty="0">
                <a:solidFill>
                  <a:schemeClr val="accent2"/>
                </a:solidFill>
              </a:rPr>
              <a:t>Being involved in a Medical Board investigation is a deeply personal and emotional experience</a:t>
            </a:r>
          </a:p>
          <a:p>
            <a:pPr lvl="1">
              <a:buClr>
                <a:srgbClr val="FFC000"/>
              </a:buClr>
              <a:buFont typeface="Arial" panose="020B0604020202020204" pitchFamily="34" charset="0"/>
              <a:buChar char="►"/>
            </a:pPr>
            <a:r>
              <a:rPr lang="en-US" sz="2000" i="0" dirty="0">
                <a:solidFill>
                  <a:schemeClr val="accent2"/>
                </a:solidFill>
              </a:rPr>
              <a:t>Many Medical Board complaints by patients who want to retaliate due to dissatisfaction with physician or office staff</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pPr/>
              <a:t>15</a:t>
            </a:fld>
            <a:endParaRPr lang="en-US" dirty="0"/>
          </a:p>
        </p:txBody>
      </p:sp>
      <p:pic>
        <p:nvPicPr>
          <p:cNvPr id="7" name="Picture 6">
            <a:extLst>
              <a:ext uri="{FF2B5EF4-FFF2-40B4-BE49-F238E27FC236}">
                <a16:creationId xmlns:a16="http://schemas.microsoft.com/office/drawing/2014/main" id="{9258731A-0F9D-411F-8063-9FD9CF682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770" y="2506997"/>
            <a:ext cx="3059365" cy="3059365"/>
          </a:xfrm>
          <a:prstGeom prst="rect">
            <a:avLst/>
          </a:prstGeom>
        </p:spPr>
      </p:pic>
    </p:spTree>
    <p:custDataLst>
      <p:tags r:id="rId1"/>
    </p:custDataLst>
    <p:extLst>
      <p:ext uri="{BB962C8B-B14F-4D97-AF65-F5344CB8AC3E}">
        <p14:creationId xmlns:p14="http://schemas.microsoft.com/office/powerpoint/2010/main" val="116410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3A62-8A31-4022-A5A8-C497D7EA52D4}"/>
              </a:ext>
            </a:extLst>
          </p:cNvPr>
          <p:cNvSpPr>
            <a:spLocks noGrp="1"/>
          </p:cNvSpPr>
          <p:nvPr>
            <p:ph type="title"/>
          </p:nvPr>
        </p:nvSpPr>
        <p:spPr/>
        <p:txBody>
          <a:bodyPr>
            <a:noAutofit/>
          </a:bodyPr>
          <a:lstStyle/>
          <a:p>
            <a:r>
              <a:rPr lang="en-US" sz="2800" i="0" dirty="0">
                <a:solidFill>
                  <a:schemeClr val="bg1"/>
                </a:solidFill>
              </a:rPr>
              <a:t>CA Medical Board Receives an Average of 40 Complaints  a Day</a:t>
            </a:r>
            <a:endParaRPr lang="en-US" sz="2000" dirty="0">
              <a:solidFill>
                <a:schemeClr val="bg1"/>
              </a:solidFill>
            </a:endParaRPr>
          </a:p>
        </p:txBody>
      </p:sp>
      <p:sp>
        <p:nvSpPr>
          <p:cNvPr id="3" name="Content Placeholder 2">
            <a:extLst>
              <a:ext uri="{FF2B5EF4-FFF2-40B4-BE49-F238E27FC236}">
                <a16:creationId xmlns:a16="http://schemas.microsoft.com/office/drawing/2014/main" id="{C256A3B4-A3AA-488C-905F-75FDCE66C262}"/>
              </a:ext>
            </a:extLst>
          </p:cNvPr>
          <p:cNvSpPr>
            <a:spLocks noGrp="1"/>
          </p:cNvSpPr>
          <p:nvPr>
            <p:ph idx="1"/>
          </p:nvPr>
        </p:nvSpPr>
        <p:spPr>
          <a:xfrm>
            <a:off x="796698" y="2321896"/>
            <a:ext cx="10594847" cy="3751175"/>
          </a:xfrm>
        </p:spPr>
        <p:txBody>
          <a:bodyPr/>
          <a:lstStyle/>
          <a:p>
            <a:pPr marL="342900" indent="-342900">
              <a:spcBef>
                <a:spcPts val="0"/>
              </a:spcBef>
              <a:spcAft>
                <a:spcPts val="500"/>
              </a:spcAft>
              <a:buSzPct val="70000"/>
              <a:buFont typeface="Tahoma" panose="020B0604030504040204" pitchFamily="34" charset="0"/>
              <a:buChar char="►"/>
              <a:tabLst>
                <a:tab pos="457200" algn="l"/>
              </a:tabLst>
            </a:pPr>
            <a:r>
              <a:rPr lang="en-US" sz="2000" b="0" i="0" dirty="0">
                <a:latin typeface="Arial" panose="020B0604020202020204" pitchFamily="34" charset="0"/>
                <a:ea typeface="Times New Roman" panose="02020603050405020304" pitchFamily="18" charset="0"/>
              </a:rPr>
              <a:t>The Board does not have jurisdiction over billing/fee disputes, general business            practices (contracts, office policies, appointment times/duration, etc.) or personal conflicts, unless the behavior in question interferes with the safe delivery of health             care </a:t>
            </a:r>
          </a:p>
          <a:p>
            <a:pPr marL="342900" indent="-342900">
              <a:spcBef>
                <a:spcPts val="0"/>
              </a:spcBef>
              <a:spcAft>
                <a:spcPts val="500"/>
              </a:spcAft>
              <a:buSzPct val="70000"/>
              <a:buFont typeface="Tahoma" panose="020B0604030504040204" pitchFamily="34" charset="0"/>
              <a:buChar char="►"/>
              <a:tabLst>
                <a:tab pos="457200" algn="l"/>
              </a:tabLst>
            </a:pPr>
            <a:r>
              <a:rPr lang="en-US" sz="2000" b="0" i="0" dirty="0">
                <a:latin typeface="Arial" panose="020B0604020202020204" pitchFamily="34" charset="0"/>
                <a:ea typeface="Times New Roman" panose="02020603050405020304" pitchFamily="18" charset="0"/>
              </a:rPr>
              <a:t>The Board cannot assist with any coordination of patient care or provide financial compensation </a:t>
            </a:r>
          </a:p>
          <a:p>
            <a:pPr marL="342900" indent="-342900">
              <a:spcBef>
                <a:spcPts val="0"/>
              </a:spcBef>
              <a:spcAft>
                <a:spcPts val="500"/>
              </a:spcAft>
              <a:buSzPct val="70000"/>
              <a:buFont typeface="Tahoma" panose="020B0604030504040204" pitchFamily="34" charset="0"/>
              <a:buChar char="►"/>
              <a:tabLst>
                <a:tab pos="457200" algn="l"/>
              </a:tabLst>
            </a:pPr>
            <a:r>
              <a:rPr lang="en-US" sz="2000" b="0" i="0" dirty="0">
                <a:latin typeface="Arial" panose="020B0604020202020204" pitchFamily="34" charset="0"/>
                <a:ea typeface="Times New Roman" panose="02020603050405020304" pitchFamily="18" charset="0"/>
              </a:rPr>
              <a:t>You must fill out a separate complaint form for each physician or other healthcare provider you wish to file a complaint against</a:t>
            </a:r>
            <a:endParaRPr lang="en-US" sz="2000" b="0" i="0" dirty="0">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1A5A6268-83D3-441D-B32A-BC7B552088E0}"/>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055A956E-1AD9-4B11-8FA9-59FDBBB419FD}"/>
              </a:ext>
            </a:extLst>
          </p:cNvPr>
          <p:cNvSpPr>
            <a:spLocks noGrp="1"/>
          </p:cNvSpPr>
          <p:nvPr>
            <p:ph type="sldNum" sz="quarter" idx="12"/>
          </p:nvPr>
        </p:nvSpPr>
        <p:spPr/>
        <p:txBody>
          <a:bodyPr/>
          <a:lstStyle/>
          <a:p>
            <a:fld id="{B553BF3B-53D9-42C8-A7F6-F9808B4E7A72}" type="slidenum">
              <a:rPr lang="en-US" smtClean="0"/>
              <a:t>16</a:t>
            </a:fld>
            <a:endParaRPr lang="en-US" dirty="0"/>
          </a:p>
        </p:txBody>
      </p:sp>
      <p:sp>
        <p:nvSpPr>
          <p:cNvPr id="9" name="TextBox 8">
            <a:extLst>
              <a:ext uri="{FF2B5EF4-FFF2-40B4-BE49-F238E27FC236}">
                <a16:creationId xmlns:a16="http://schemas.microsoft.com/office/drawing/2014/main" id="{1B2382E1-026E-F905-B1C7-61E0A5A79270}"/>
              </a:ext>
            </a:extLst>
          </p:cNvPr>
          <p:cNvSpPr txBox="1"/>
          <p:nvPr/>
        </p:nvSpPr>
        <p:spPr>
          <a:xfrm>
            <a:off x="6749636" y="6046711"/>
            <a:ext cx="4854673" cy="260328"/>
          </a:xfrm>
          <a:prstGeom prst="rect">
            <a:avLst/>
          </a:prstGeom>
          <a:noFill/>
        </p:spPr>
        <p:txBody>
          <a:bodyPr wrap="square">
            <a:spAutoFit/>
          </a:bodyPr>
          <a:lstStyle/>
          <a:p>
            <a:pPr algn="r">
              <a:lnSpc>
                <a:spcPct val="107000"/>
              </a:lnSpc>
              <a:spcAft>
                <a:spcPts val="800"/>
              </a:spcAft>
            </a:pPr>
            <a:r>
              <a:rPr lang="en-US" sz="1100" u="sng" kern="1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https://www.mbc.ca.gov/Download/Reports/enforcement-report-2023.pdf</a:t>
            </a:r>
            <a:endParaRPr lang="en-US" sz="1100" kern="100" dirty="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3663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D1FD60-8BE5-D48B-AF01-CD257DEC245C}"/>
              </a:ext>
            </a:extLst>
          </p:cNvPr>
          <p:cNvSpPr>
            <a:spLocks noGrp="1"/>
          </p:cNvSpPr>
          <p:nvPr>
            <p:ph type="ftr" sz="quarter" idx="3"/>
          </p:nvPr>
        </p:nvSpPr>
        <p:spPr/>
        <p:txBody>
          <a:bodyPr/>
          <a:lstStyle/>
          <a:p>
            <a:r>
              <a:rPr lang="en-US" dirty="0"/>
              <a:t>In the Medical Board Hot Seat!</a:t>
            </a:r>
          </a:p>
        </p:txBody>
      </p:sp>
      <p:sp>
        <p:nvSpPr>
          <p:cNvPr id="3" name="Slide Number Placeholder 2">
            <a:extLst>
              <a:ext uri="{FF2B5EF4-FFF2-40B4-BE49-F238E27FC236}">
                <a16:creationId xmlns:a16="http://schemas.microsoft.com/office/drawing/2014/main" id="{535DA5E5-4091-BBB2-CD63-A91B8BF570F3}"/>
              </a:ext>
            </a:extLst>
          </p:cNvPr>
          <p:cNvSpPr>
            <a:spLocks noGrp="1"/>
          </p:cNvSpPr>
          <p:nvPr>
            <p:ph type="sldNum" sz="quarter" idx="4"/>
          </p:nvPr>
        </p:nvSpPr>
        <p:spPr/>
        <p:txBody>
          <a:bodyPr/>
          <a:lstStyle/>
          <a:p>
            <a:fld id="{B553BF3B-53D9-42C8-A7F6-F9808B4E7A72}" type="slidenum">
              <a:rPr lang="en-US" smtClean="0"/>
              <a:pPr/>
              <a:t>17</a:t>
            </a:fld>
            <a:endParaRPr lang="en-US" dirty="0"/>
          </a:p>
        </p:txBody>
      </p:sp>
      <p:pic>
        <p:nvPicPr>
          <p:cNvPr id="4" name="Picture 3" descr="A hand holding a pen&#10;&#10;Description automatically generated">
            <a:extLst>
              <a:ext uri="{FF2B5EF4-FFF2-40B4-BE49-F238E27FC236}">
                <a16:creationId xmlns:a16="http://schemas.microsoft.com/office/drawing/2014/main" id="{CF0A84A6-DB9E-30F9-DE8F-C8A4E412A819}"/>
              </a:ext>
            </a:extLst>
          </p:cNvPr>
          <p:cNvPicPr>
            <a:picLocks noChangeAspect="1"/>
          </p:cNvPicPr>
          <p:nvPr/>
        </p:nvPicPr>
        <p:blipFill>
          <a:blip r:embed="rId3"/>
          <a:stretch>
            <a:fillRect/>
          </a:stretch>
        </p:blipFill>
        <p:spPr>
          <a:xfrm>
            <a:off x="1978558" y="836043"/>
            <a:ext cx="8234883" cy="5185913"/>
          </a:xfrm>
          <a:prstGeom prst="rect">
            <a:avLst/>
          </a:prstGeom>
        </p:spPr>
      </p:pic>
      <p:sp>
        <p:nvSpPr>
          <p:cNvPr id="7" name="TextBox 6">
            <a:extLst>
              <a:ext uri="{FF2B5EF4-FFF2-40B4-BE49-F238E27FC236}">
                <a16:creationId xmlns:a16="http://schemas.microsoft.com/office/drawing/2014/main" id="{31279881-97BA-20FE-2DFC-1E0F63461844}"/>
              </a:ext>
            </a:extLst>
          </p:cNvPr>
          <p:cNvSpPr txBox="1"/>
          <p:nvPr/>
        </p:nvSpPr>
        <p:spPr>
          <a:xfrm>
            <a:off x="6903582" y="6021739"/>
            <a:ext cx="4700727" cy="493981"/>
          </a:xfrm>
          <a:prstGeom prst="rect">
            <a:avLst/>
          </a:prstGeom>
          <a:noFill/>
        </p:spPr>
        <p:txBody>
          <a:bodyPr wrap="square" rtlCol="0">
            <a:spAutoFit/>
          </a:bodyPr>
          <a:lstStyle/>
          <a:p>
            <a:pPr algn="r">
              <a:lnSpc>
                <a:spcPct val="90000"/>
              </a:lnSpc>
            </a:pPr>
            <a:r>
              <a:rPr lang="en-US" sz="1100" u="sng" kern="100" dirty="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https://www.mbc.ca.gov/Resources/brochures/File-a-Complaint.aspx</a:t>
            </a:r>
            <a:endParaRPr lang="en-US" sz="1100" kern="100" dirty="0">
              <a:ea typeface="Calibri" panose="020F0502020204030204" pitchFamily="34" charset="0"/>
              <a:cs typeface="Times New Roman" panose="02020603050405020304" pitchFamily="18" charset="0"/>
            </a:endParaRPr>
          </a:p>
          <a:p>
            <a:pPr>
              <a:lnSpc>
                <a:spcPct val="90000"/>
              </a:lnSpc>
            </a:pPr>
            <a:endParaRPr lang="en-US" i="1" dirty="0">
              <a:solidFill>
                <a:schemeClr val="tx2"/>
              </a:solidFill>
            </a:endParaRPr>
          </a:p>
        </p:txBody>
      </p:sp>
    </p:spTree>
    <p:custDataLst>
      <p:tags r:id="rId1"/>
    </p:custDataLst>
    <p:extLst>
      <p:ext uri="{BB962C8B-B14F-4D97-AF65-F5344CB8AC3E}">
        <p14:creationId xmlns:p14="http://schemas.microsoft.com/office/powerpoint/2010/main" val="16020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5F9C3C-4DA8-EABF-3C6B-BA6BDAE2853A}"/>
              </a:ext>
            </a:extLst>
          </p:cNvPr>
          <p:cNvSpPr>
            <a:spLocks noGrp="1"/>
          </p:cNvSpPr>
          <p:nvPr>
            <p:ph type="ftr" sz="quarter" idx="3"/>
          </p:nvPr>
        </p:nvSpPr>
        <p:spPr/>
        <p:txBody>
          <a:bodyPr/>
          <a:lstStyle/>
          <a:p>
            <a:r>
              <a:rPr lang="en-US" dirty="0"/>
              <a:t>In the Medical Board Hot Seat!</a:t>
            </a:r>
          </a:p>
        </p:txBody>
      </p:sp>
      <p:sp>
        <p:nvSpPr>
          <p:cNvPr id="3" name="Slide Number Placeholder 2">
            <a:extLst>
              <a:ext uri="{FF2B5EF4-FFF2-40B4-BE49-F238E27FC236}">
                <a16:creationId xmlns:a16="http://schemas.microsoft.com/office/drawing/2014/main" id="{6C6C2E48-CFE8-2E24-139D-C9D5AFB40D2C}"/>
              </a:ext>
            </a:extLst>
          </p:cNvPr>
          <p:cNvSpPr>
            <a:spLocks noGrp="1"/>
          </p:cNvSpPr>
          <p:nvPr>
            <p:ph type="sldNum" sz="quarter" idx="4"/>
          </p:nvPr>
        </p:nvSpPr>
        <p:spPr/>
        <p:txBody>
          <a:bodyPr/>
          <a:lstStyle/>
          <a:p>
            <a:fld id="{B553BF3B-53D9-42C8-A7F6-F9808B4E7A72}" type="slidenum">
              <a:rPr lang="en-US" smtClean="0"/>
              <a:pPr/>
              <a:t>18</a:t>
            </a:fld>
            <a:endParaRPr lang="en-US" dirty="0"/>
          </a:p>
        </p:txBody>
      </p:sp>
      <p:pic>
        <p:nvPicPr>
          <p:cNvPr id="4" name="Picture 3">
            <a:extLst>
              <a:ext uri="{FF2B5EF4-FFF2-40B4-BE49-F238E27FC236}">
                <a16:creationId xmlns:a16="http://schemas.microsoft.com/office/drawing/2014/main" id="{413B2F11-6B66-7936-925F-06F729406429}"/>
              </a:ext>
            </a:extLst>
          </p:cNvPr>
          <p:cNvPicPr>
            <a:picLocks noChangeAspect="1"/>
          </p:cNvPicPr>
          <p:nvPr/>
        </p:nvPicPr>
        <p:blipFill>
          <a:blip r:embed="rId3"/>
          <a:stretch>
            <a:fillRect/>
          </a:stretch>
        </p:blipFill>
        <p:spPr>
          <a:xfrm>
            <a:off x="2548689" y="372463"/>
            <a:ext cx="7094621" cy="5835807"/>
          </a:xfrm>
          <a:prstGeom prst="rect">
            <a:avLst/>
          </a:prstGeom>
        </p:spPr>
      </p:pic>
      <p:sp>
        <p:nvSpPr>
          <p:cNvPr id="5" name="TextBox 4">
            <a:extLst>
              <a:ext uri="{FF2B5EF4-FFF2-40B4-BE49-F238E27FC236}">
                <a16:creationId xmlns:a16="http://schemas.microsoft.com/office/drawing/2014/main" id="{59B80829-6381-B7DE-97BD-2AAD19EBB78D}"/>
              </a:ext>
            </a:extLst>
          </p:cNvPr>
          <p:cNvSpPr txBox="1"/>
          <p:nvPr/>
        </p:nvSpPr>
        <p:spPr>
          <a:xfrm>
            <a:off x="6847824" y="6220304"/>
            <a:ext cx="4756485" cy="493981"/>
          </a:xfrm>
          <a:prstGeom prst="rect">
            <a:avLst/>
          </a:prstGeom>
          <a:noFill/>
        </p:spPr>
        <p:txBody>
          <a:bodyPr wrap="square" rtlCol="0">
            <a:spAutoFit/>
          </a:bodyPr>
          <a:lstStyle/>
          <a:p>
            <a:pPr algn="r">
              <a:lnSpc>
                <a:spcPct val="90000"/>
              </a:lnSpc>
            </a:pPr>
            <a:r>
              <a:rPr lang="en-US" sz="1100" u="sng" kern="100" dirty="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https://www.mbc.ca.gov/Resources/brochures/File-a-Complaint.aspx</a:t>
            </a:r>
            <a:endParaRPr lang="en-US" sz="1100" kern="100" dirty="0">
              <a:ea typeface="Calibri" panose="020F0502020204030204" pitchFamily="34" charset="0"/>
              <a:cs typeface="Times New Roman" panose="02020603050405020304" pitchFamily="18" charset="0"/>
            </a:endParaRPr>
          </a:p>
          <a:p>
            <a:pPr>
              <a:lnSpc>
                <a:spcPct val="90000"/>
              </a:lnSpc>
            </a:pPr>
            <a:endParaRPr lang="en-US" i="1" dirty="0">
              <a:solidFill>
                <a:schemeClr val="tx2"/>
              </a:solidFill>
            </a:endParaRPr>
          </a:p>
        </p:txBody>
      </p:sp>
    </p:spTree>
    <p:custDataLst>
      <p:tags r:id="rId1"/>
    </p:custDataLst>
    <p:extLst>
      <p:ext uri="{BB962C8B-B14F-4D97-AF65-F5344CB8AC3E}">
        <p14:creationId xmlns:p14="http://schemas.microsoft.com/office/powerpoint/2010/main" val="9822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8ED9-4073-4CDE-93EB-E0B0E487A4CD}"/>
              </a:ext>
            </a:extLst>
          </p:cNvPr>
          <p:cNvSpPr>
            <a:spLocks noGrp="1"/>
          </p:cNvSpPr>
          <p:nvPr>
            <p:ph type="title"/>
          </p:nvPr>
        </p:nvSpPr>
        <p:spPr>
          <a:xfrm>
            <a:off x="796693" y="365128"/>
            <a:ext cx="10585101" cy="1053943"/>
          </a:xfrm>
        </p:spPr>
        <p:txBody>
          <a:bodyPr/>
          <a:lstStyle/>
          <a:p>
            <a:r>
              <a:rPr lang="en-US" sz="2800" i="0" dirty="0"/>
              <a:t>Medical Board of California Consumer Complaint Form</a:t>
            </a:r>
          </a:p>
        </p:txBody>
      </p:sp>
      <p:pic>
        <p:nvPicPr>
          <p:cNvPr id="6" name="Content Placeholder 5">
            <a:extLst>
              <a:ext uri="{FF2B5EF4-FFF2-40B4-BE49-F238E27FC236}">
                <a16:creationId xmlns:a16="http://schemas.microsoft.com/office/drawing/2014/main" id="{245050F7-B76D-4968-B187-87DC0E27DFCF}"/>
              </a:ext>
            </a:extLst>
          </p:cNvPr>
          <p:cNvPicPr>
            <a:picLocks noGrp="1" noChangeAspect="1"/>
          </p:cNvPicPr>
          <p:nvPr>
            <p:ph idx="1"/>
          </p:nvPr>
        </p:nvPicPr>
        <p:blipFill>
          <a:blip r:embed="rId3"/>
          <a:stretch>
            <a:fillRect/>
          </a:stretch>
        </p:blipFill>
        <p:spPr>
          <a:xfrm>
            <a:off x="1680874" y="1708757"/>
            <a:ext cx="8816738" cy="4468852"/>
          </a:xfrm>
          <a:prstGeom prst="rect">
            <a:avLst/>
          </a:prstGeom>
        </p:spPr>
      </p:pic>
      <p:sp>
        <p:nvSpPr>
          <p:cNvPr id="4" name="Footer Placeholder 3">
            <a:extLst>
              <a:ext uri="{FF2B5EF4-FFF2-40B4-BE49-F238E27FC236}">
                <a16:creationId xmlns:a16="http://schemas.microsoft.com/office/drawing/2014/main" id="{99BBBCAA-B7AB-4F12-A01E-3F28CCE01B03}"/>
              </a:ext>
            </a:extLst>
          </p:cNvPr>
          <p:cNvSpPr>
            <a:spLocks noGrp="1"/>
          </p:cNvSpPr>
          <p:nvPr>
            <p:ph type="ftr" sz="quarter" idx="11"/>
          </p:nvPr>
        </p:nvSpPr>
        <p:spPr>
          <a:xfrm>
            <a:off x="6817454" y="6467296"/>
            <a:ext cx="3409783" cy="234955"/>
          </a:xfrm>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97C3FBD3-538D-48F0-9806-4B4400217F7B}"/>
              </a:ext>
            </a:extLst>
          </p:cNvPr>
          <p:cNvSpPr>
            <a:spLocks noGrp="1"/>
          </p:cNvSpPr>
          <p:nvPr>
            <p:ph type="sldNum" sz="quarter" idx="12"/>
          </p:nvPr>
        </p:nvSpPr>
        <p:spPr/>
        <p:txBody>
          <a:bodyPr/>
          <a:lstStyle/>
          <a:p>
            <a:fld id="{B553BF3B-53D9-42C8-A7F6-F9808B4E7A72}" type="slidenum">
              <a:rPr lang="en-US"/>
              <a:t>19</a:t>
            </a:fld>
            <a:endParaRPr lang="en-US" dirty="0"/>
          </a:p>
        </p:txBody>
      </p:sp>
    </p:spTree>
    <p:custDataLst>
      <p:tags r:id="rId1"/>
    </p:custDataLst>
    <p:extLst>
      <p:ext uri="{BB962C8B-B14F-4D97-AF65-F5344CB8AC3E}">
        <p14:creationId xmlns:p14="http://schemas.microsoft.com/office/powerpoint/2010/main" val="55329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Box 8"/>
          <p:cNvSpPr txBox="1">
            <a:spLocks noChangeArrowheads="1"/>
          </p:cNvSpPr>
          <p:nvPr/>
        </p:nvSpPr>
        <p:spPr bwMode="auto">
          <a:xfrm>
            <a:off x="5748338" y="1501776"/>
            <a:ext cx="419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dirty="0">
                <a:solidFill>
                  <a:schemeClr val="bg1"/>
                </a:solidFill>
              </a:rPr>
              <a:t> </a:t>
            </a:r>
          </a:p>
        </p:txBody>
      </p:sp>
      <p:sp>
        <p:nvSpPr>
          <p:cNvPr id="7" name="Slide Number Placeholder 3"/>
          <p:cNvSpPr txBox="1">
            <a:spLocks/>
          </p:cNvSpPr>
          <p:nvPr/>
        </p:nvSpPr>
        <p:spPr bwMode="auto">
          <a:xfrm>
            <a:off x="1889126" y="6470650"/>
            <a:ext cx="474663" cy="319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fld id="{12CC1C06-E55D-455F-968B-4B7E80246E88}" type="slidenum">
              <a:rPr lang="en-US" altLang="en-US" sz="1200">
                <a:solidFill>
                  <a:schemeClr val="bg1"/>
                </a:solidFill>
              </a:rPr>
              <a:pPr/>
              <a:t>2</a:t>
            </a:fld>
            <a:endParaRPr lang="en-US" altLang="en-US" sz="1200" dirty="0">
              <a:solidFill>
                <a:schemeClr val="bg1"/>
              </a:solidFill>
            </a:endParaRPr>
          </a:p>
        </p:txBody>
      </p:sp>
      <p:sp>
        <p:nvSpPr>
          <p:cNvPr id="9" name="TextBox 8">
            <a:extLst>
              <a:ext uri="{FF2B5EF4-FFF2-40B4-BE49-F238E27FC236}">
                <a16:creationId xmlns:a16="http://schemas.microsoft.com/office/drawing/2014/main" id="{6BFAC862-6852-4783-BB2F-32BBDEA7491A}"/>
              </a:ext>
            </a:extLst>
          </p:cNvPr>
          <p:cNvSpPr txBox="1"/>
          <p:nvPr/>
        </p:nvSpPr>
        <p:spPr>
          <a:xfrm>
            <a:off x="2151836" y="428873"/>
            <a:ext cx="8886277" cy="523220"/>
          </a:xfrm>
          <a:prstGeom prst="rect">
            <a:avLst/>
          </a:prstGeom>
          <a:noFill/>
        </p:spPr>
        <p:txBody>
          <a:bodyPr wrap="square">
            <a:spAutoFit/>
          </a:bodyPr>
          <a:lstStyle/>
          <a:p>
            <a:pPr marL="457200"/>
            <a:r>
              <a:rPr lang="en-US" sz="2800" b="1" dirty="0">
                <a:solidFill>
                  <a:schemeClr val="accent1"/>
                </a:solidFill>
                <a:ea typeface="MS Mincho" panose="02020609040205080304" pitchFamily="49" charset="-128"/>
              </a:rPr>
              <a:t>AMA - Accreditation, Disclosure, and Disclaimer</a:t>
            </a:r>
          </a:p>
        </p:txBody>
      </p:sp>
      <p:sp>
        <p:nvSpPr>
          <p:cNvPr id="8" name="TextBox 7">
            <a:extLst>
              <a:ext uri="{FF2B5EF4-FFF2-40B4-BE49-F238E27FC236}">
                <a16:creationId xmlns:a16="http://schemas.microsoft.com/office/drawing/2014/main" id="{0FFF4457-F595-417D-B576-D88D691D083C}"/>
              </a:ext>
            </a:extLst>
          </p:cNvPr>
          <p:cNvSpPr txBox="1"/>
          <p:nvPr/>
        </p:nvSpPr>
        <p:spPr>
          <a:xfrm>
            <a:off x="1730081" y="1225669"/>
            <a:ext cx="9130751" cy="4293483"/>
          </a:xfrm>
          <a:prstGeom prst="rect">
            <a:avLst/>
          </a:prstGeom>
          <a:noFill/>
        </p:spPr>
        <p:txBody>
          <a:bodyPr wrap="square">
            <a:spAutoFit/>
          </a:bodyPr>
          <a:lstStyle/>
          <a:p>
            <a:pPr>
              <a:spcBef>
                <a:spcPts val="600"/>
              </a:spcBef>
            </a:pPr>
            <a:r>
              <a:rPr lang="en-US" sz="1400" dirty="0">
                <a:solidFill>
                  <a:schemeClr val="accent2"/>
                </a:solidFill>
              </a:rPr>
              <a:t>The Doctors Company is accredited by the Accreditation Council for Continuing Medical  Education (ACCME) to provide continuing medical educational activities for physicians.</a:t>
            </a:r>
          </a:p>
          <a:p>
            <a:pPr>
              <a:spcBef>
                <a:spcPts val="600"/>
              </a:spcBef>
            </a:pPr>
            <a:endParaRPr lang="en-US" sz="1400" dirty="0">
              <a:solidFill>
                <a:schemeClr val="accent2"/>
              </a:solidFill>
            </a:endParaRPr>
          </a:p>
          <a:p>
            <a:pPr>
              <a:spcBef>
                <a:spcPts val="600"/>
              </a:spcBef>
            </a:pPr>
            <a:r>
              <a:rPr lang="en-US" sz="1400" dirty="0">
                <a:solidFill>
                  <a:schemeClr val="accent2"/>
                </a:solidFill>
              </a:rPr>
              <a:t>The Doctors Company designates this activity for a maximum of </a:t>
            </a:r>
            <a:r>
              <a:rPr lang="en-US" sz="1400" b="1" dirty="0">
                <a:solidFill>
                  <a:srgbClr val="FF0000"/>
                </a:solidFill>
              </a:rPr>
              <a:t>1.5</a:t>
            </a:r>
            <a:r>
              <a:rPr lang="en-US" sz="1400" dirty="0">
                <a:solidFill>
                  <a:schemeClr val="bg1">
                    <a:lumMod val="10000"/>
                  </a:schemeClr>
                </a:solidFill>
              </a:rPr>
              <a:t> </a:t>
            </a:r>
            <a:r>
              <a:rPr lang="en-US" sz="1400" i="1" dirty="0">
                <a:solidFill>
                  <a:schemeClr val="accent2"/>
                </a:solidFill>
              </a:rPr>
              <a:t>AMA PRA Category 1.0 Credits™. </a:t>
            </a:r>
            <a:r>
              <a:rPr lang="en-US" sz="1400" dirty="0">
                <a:solidFill>
                  <a:schemeClr val="accent2"/>
                </a:solidFill>
              </a:rPr>
              <a:t>Physicians should claim only the credit commensurate with the extent of their participation in the activity.</a:t>
            </a:r>
          </a:p>
          <a:p>
            <a:pPr>
              <a:spcBef>
                <a:spcPts val="600"/>
              </a:spcBef>
            </a:pPr>
            <a:endParaRPr lang="en-US" sz="1400" dirty="0">
              <a:solidFill>
                <a:schemeClr val="accent2"/>
              </a:solidFill>
            </a:endParaRPr>
          </a:p>
          <a:p>
            <a:pPr>
              <a:spcBef>
                <a:spcPts val="600"/>
              </a:spcBef>
            </a:pPr>
            <a:r>
              <a:rPr lang="en-US" sz="1400" dirty="0">
                <a:solidFill>
                  <a:schemeClr val="accent2"/>
                </a:solidFill>
              </a:rPr>
              <a:t>No individual in a position to control or influence the content of this activity has reported relevant financial relationships with commercial interests. </a:t>
            </a:r>
            <a:r>
              <a:rPr lang="en-US" sz="1400" dirty="0">
                <a:solidFill>
                  <a:schemeClr val="accent2"/>
                </a:solidFill>
                <a:cs typeface="Arial" charset="0"/>
              </a:rPr>
              <a:t>No </a:t>
            </a:r>
            <a:r>
              <a:rPr lang="en-US" sz="1400" dirty="0">
                <a:solidFill>
                  <a:schemeClr val="accent2"/>
                </a:solidFill>
              </a:rPr>
              <a:t>commercial support was provided for this activity.</a:t>
            </a:r>
          </a:p>
          <a:p>
            <a:pPr>
              <a:spcBef>
                <a:spcPts val="600"/>
              </a:spcBef>
            </a:pPr>
            <a:endParaRPr lang="en-US" sz="1400" dirty="0">
              <a:solidFill>
                <a:schemeClr val="accent2"/>
              </a:solidFill>
              <a:cs typeface="Arial" charset="0"/>
            </a:endParaRPr>
          </a:p>
          <a:p>
            <a:pPr>
              <a:spcBef>
                <a:spcPts val="600"/>
              </a:spcBef>
            </a:pPr>
            <a:r>
              <a:rPr lang="en-US" sz="1400" dirty="0">
                <a:solidFill>
                  <a:schemeClr val="accent2"/>
                </a:solidFill>
                <a:ea typeface="Calibri" panose="020F0502020204030204" pitchFamily="34" charset="0"/>
              </a:rPr>
              <a:t>This program is being offered for informational and educational purposes only from a Patient Safety Risk Management perspective and does not constitute legal advice. Laws vary from state to state, actual clinical situations often involve subtle differences and nuances from program scenarios or recommendations, and the recommendations provided in this activity may not apply to all practice situations. In complex circumstances, which present significant potential for an adverse event or litigation, TDC and the faculty recommend you consult directly with your corporate or personal counsel  for professional legal guidance.</a:t>
            </a:r>
          </a:p>
          <a:p>
            <a:pPr>
              <a:spcBef>
                <a:spcPts val="600"/>
              </a:spcBef>
            </a:pPr>
            <a:endParaRPr lang="en-US" sz="1150" dirty="0">
              <a:solidFill>
                <a:schemeClr val="tx1">
                  <a:lumMod val="50000"/>
                </a:schemeClr>
              </a:solidFill>
              <a:cs typeface="Arial" charset="0"/>
            </a:endParaRPr>
          </a:p>
          <a:p>
            <a:pPr>
              <a:spcBef>
                <a:spcPts val="600"/>
              </a:spcBef>
            </a:pPr>
            <a:endParaRPr lang="en-US" sz="1150" dirty="0">
              <a:solidFill>
                <a:schemeClr val="bg1">
                  <a:lumMod val="10000"/>
                </a:schemeClr>
              </a:solidFill>
            </a:endParaRPr>
          </a:p>
        </p:txBody>
      </p:sp>
      <p:pic>
        <p:nvPicPr>
          <p:cNvPr id="5" name="Picture 4" descr="Logo&#10;&#10;Description automatically generated">
            <a:extLst>
              <a:ext uri="{FF2B5EF4-FFF2-40B4-BE49-F238E27FC236}">
                <a16:creationId xmlns:a16="http://schemas.microsoft.com/office/drawing/2014/main" id="{343B3502-A6AF-4C73-8080-BBF23698AB2B}"/>
              </a:ext>
            </a:extLst>
          </p:cNvPr>
          <p:cNvPicPr>
            <a:picLocks noChangeAspect="1"/>
          </p:cNvPicPr>
          <p:nvPr/>
        </p:nvPicPr>
        <p:blipFill>
          <a:blip r:embed="rId4"/>
          <a:stretch>
            <a:fillRect/>
          </a:stretch>
        </p:blipFill>
        <p:spPr>
          <a:xfrm>
            <a:off x="1839667" y="381173"/>
            <a:ext cx="734869" cy="695738"/>
          </a:xfrm>
          <a:prstGeom prst="rect">
            <a:avLst/>
          </a:prstGeom>
        </p:spPr>
      </p:pic>
      <p:sp>
        <p:nvSpPr>
          <p:cNvPr id="2" name="Footer Placeholder 1">
            <a:extLst>
              <a:ext uri="{FF2B5EF4-FFF2-40B4-BE49-F238E27FC236}">
                <a16:creationId xmlns:a16="http://schemas.microsoft.com/office/drawing/2014/main" id="{68363191-F0E9-E544-F2CB-8422D87C7589}"/>
              </a:ext>
            </a:extLst>
          </p:cNvPr>
          <p:cNvSpPr>
            <a:spLocks noGrp="1"/>
          </p:cNvSpPr>
          <p:nvPr>
            <p:ph type="ftr" sz="quarter" idx="3"/>
          </p:nvPr>
        </p:nvSpPr>
        <p:spPr/>
        <p:txBody>
          <a:bodyPr/>
          <a:lstStyle/>
          <a:p>
            <a:r>
              <a:rPr lang="en-US" dirty="0"/>
              <a:t>In the Medical Board Hot Seat!</a:t>
            </a:r>
          </a:p>
        </p:txBody>
      </p:sp>
      <p:sp>
        <p:nvSpPr>
          <p:cNvPr id="3" name="Slide Number Placeholder 2">
            <a:extLst>
              <a:ext uri="{FF2B5EF4-FFF2-40B4-BE49-F238E27FC236}">
                <a16:creationId xmlns:a16="http://schemas.microsoft.com/office/drawing/2014/main" id="{D1880E31-62A0-6701-32CA-5512C6DA0D11}"/>
              </a:ext>
            </a:extLst>
          </p:cNvPr>
          <p:cNvSpPr>
            <a:spLocks noGrp="1"/>
          </p:cNvSpPr>
          <p:nvPr>
            <p:ph type="sldNum" sz="quarter" idx="4"/>
          </p:nvPr>
        </p:nvSpPr>
        <p:spPr/>
        <p:txBody>
          <a:bodyPr/>
          <a:lstStyle/>
          <a:p>
            <a:fld id="{B553BF3B-53D9-42C8-A7F6-F9808B4E7A72}" type="slidenum">
              <a:rPr lang="en-US" smtClean="0"/>
              <a:pPr/>
              <a:t>2</a:t>
            </a:fld>
            <a:endParaRPr lang="en-US" dirty="0"/>
          </a:p>
        </p:txBody>
      </p:sp>
    </p:spTree>
    <p:custDataLst>
      <p:tags r:id="rId1"/>
    </p:custDataLst>
    <p:extLst>
      <p:ext uri="{BB962C8B-B14F-4D97-AF65-F5344CB8AC3E}">
        <p14:creationId xmlns:p14="http://schemas.microsoft.com/office/powerpoint/2010/main" val="51825665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62" y="365760"/>
            <a:ext cx="10585101" cy="1053943"/>
          </a:xfrm>
        </p:spPr>
        <p:txBody>
          <a:bodyPr/>
          <a:lstStyle/>
          <a:p>
            <a:r>
              <a:rPr lang="en-US" dirty="0"/>
              <a:t> </a:t>
            </a:r>
            <a:r>
              <a:rPr lang="en-US" sz="2800" i="0" dirty="0"/>
              <a:t>What Do Physicians Say?</a:t>
            </a:r>
          </a:p>
        </p:txBody>
      </p:sp>
      <p:sp>
        <p:nvSpPr>
          <p:cNvPr id="3" name="Content Placeholder 2"/>
          <p:cNvSpPr>
            <a:spLocks noGrp="1"/>
          </p:cNvSpPr>
          <p:nvPr>
            <p:ph idx="1"/>
          </p:nvPr>
        </p:nvSpPr>
        <p:spPr>
          <a:xfrm>
            <a:off x="806029" y="2135280"/>
            <a:ext cx="10594847" cy="3751175"/>
          </a:xfrm>
        </p:spPr>
        <p:txBody>
          <a:bodyPr/>
          <a:lstStyle/>
          <a:p>
            <a:pPr marL="342900" indent="-342900">
              <a:buSzPct val="70000"/>
              <a:buFont typeface="Arial" panose="020B0604020202020204" pitchFamily="34" charset="0"/>
              <a:buChar char="►"/>
            </a:pPr>
            <a:r>
              <a:rPr lang="en-US" sz="2000" b="0" i="0" dirty="0"/>
              <a:t>Feelings of anxiety, worry, insomnia</a:t>
            </a:r>
          </a:p>
          <a:p>
            <a:pPr marL="342900" indent="-342900">
              <a:buSzPct val="70000"/>
              <a:buFont typeface="Arial" panose="020B0604020202020204" pitchFamily="34" charset="0"/>
              <a:buChar char="►"/>
            </a:pPr>
            <a:r>
              <a:rPr lang="en-US" sz="2000" b="0" i="0" dirty="0"/>
              <a:t>It was patient retaliation</a:t>
            </a:r>
          </a:p>
          <a:p>
            <a:pPr marL="342900" indent="-342900">
              <a:buSzPct val="70000"/>
              <a:buFont typeface="Arial" panose="020B0604020202020204" pitchFamily="34" charset="0"/>
              <a:buChar char="►"/>
            </a:pPr>
            <a:r>
              <a:rPr lang="en-US" sz="2000" b="0" i="0" dirty="0"/>
              <a:t>Medical Board is not my ally or advocate</a:t>
            </a:r>
          </a:p>
          <a:p>
            <a:pPr marL="342900" indent="-342900">
              <a:buSzPct val="70000"/>
              <a:buFont typeface="Arial" panose="020B0604020202020204" pitchFamily="34" charset="0"/>
              <a:buChar char="►"/>
            </a:pPr>
            <a:r>
              <a:rPr lang="en-US" sz="2000" b="0" i="0" dirty="0"/>
              <a:t>Loneliness and isolation</a:t>
            </a:r>
          </a:p>
          <a:p>
            <a:pPr marL="342900" indent="-342900">
              <a:buSzPct val="70000"/>
              <a:buFont typeface="Arial" panose="020B0604020202020204" pitchFamily="34" charset="0"/>
              <a:buChar char="►"/>
            </a:pPr>
            <a:r>
              <a:rPr lang="en-US" sz="2000" b="0" i="0" dirty="0"/>
              <a:t>Zaps the joy of practicing medicine</a:t>
            </a:r>
          </a:p>
          <a:p>
            <a:pPr marL="342900" indent="-342900">
              <a:buSzPct val="70000"/>
              <a:buFont typeface="Arial" panose="020B0604020202020204" pitchFamily="34" charset="0"/>
              <a:buChar char="►"/>
            </a:pPr>
            <a:r>
              <a:rPr lang="en-US" sz="2000" b="0" i="0" dirty="0"/>
              <a:t>Negative effect on marriage and family</a:t>
            </a:r>
          </a:p>
          <a:p>
            <a:pPr marL="342900" indent="-342900">
              <a:buSzPct val="70000"/>
              <a:buFont typeface="Arial" panose="020B0604020202020204" pitchFamily="34" charset="0"/>
              <a:buChar char="►"/>
            </a:pPr>
            <a:r>
              <a:rPr lang="en-US" sz="2000" b="0" i="0" dirty="0"/>
              <a:t>Concerned with adverse affect on practice</a:t>
            </a:r>
          </a:p>
          <a:p>
            <a:pPr marL="342900" indent="-342900">
              <a:buSzPct val="70000"/>
              <a:buFont typeface="Arial" panose="020B0604020202020204" pitchFamily="34" charset="0"/>
              <a:buChar char="►"/>
            </a:pPr>
            <a:r>
              <a:rPr lang="en-US" sz="2000" b="0" i="0" dirty="0"/>
              <a:t>The prolonged process for Board complaint investigation can take 12-18 months </a:t>
            </a:r>
          </a:p>
          <a:p>
            <a:pPr>
              <a:buSzPct val="70000"/>
            </a:pPr>
            <a:r>
              <a:rPr lang="en-US" sz="2000" b="0" i="0" dirty="0">
                <a:solidFill>
                  <a:srgbClr val="253C56"/>
                </a:solidFill>
              </a:rPr>
              <a:t> </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20</a:t>
            </a:fld>
            <a:endParaRPr lang="en-US" dirty="0"/>
          </a:p>
        </p:txBody>
      </p:sp>
      <p:pic>
        <p:nvPicPr>
          <p:cNvPr id="7" name="Picture 6" descr="A person with stethoscope around their head&#10;&#10;Description automatically generated">
            <a:extLst>
              <a:ext uri="{FF2B5EF4-FFF2-40B4-BE49-F238E27FC236}">
                <a16:creationId xmlns:a16="http://schemas.microsoft.com/office/drawing/2014/main" id="{10227DA2-2B32-63B4-5B7D-46298D19F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754" y="2268036"/>
            <a:ext cx="2904926" cy="2904926"/>
          </a:xfrm>
          <a:prstGeom prst="rect">
            <a:avLst/>
          </a:prstGeom>
        </p:spPr>
      </p:pic>
    </p:spTree>
    <p:custDataLst>
      <p:tags r:id="rId1"/>
    </p:custDataLst>
    <p:extLst>
      <p:ext uri="{BB962C8B-B14F-4D97-AF65-F5344CB8AC3E}">
        <p14:creationId xmlns:p14="http://schemas.microsoft.com/office/powerpoint/2010/main" val="2747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dirty="0"/>
              <a:t>Medical Board Responsibilities</a:t>
            </a:r>
          </a:p>
        </p:txBody>
      </p:sp>
    </p:spTree>
    <p:extLst>
      <p:ext uri="{BB962C8B-B14F-4D97-AF65-F5344CB8AC3E}">
        <p14:creationId xmlns:p14="http://schemas.microsoft.com/office/powerpoint/2010/main" val="23691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ABD1-28E3-48D0-8653-CD2700D7CA70}"/>
              </a:ext>
            </a:extLst>
          </p:cNvPr>
          <p:cNvSpPr>
            <a:spLocks noGrp="1"/>
          </p:cNvSpPr>
          <p:nvPr>
            <p:ph type="title"/>
          </p:nvPr>
        </p:nvSpPr>
        <p:spPr>
          <a:xfrm>
            <a:off x="810645" y="365128"/>
            <a:ext cx="10585101" cy="1053943"/>
          </a:xfrm>
        </p:spPr>
        <p:txBody>
          <a:bodyPr/>
          <a:lstStyle/>
          <a:p>
            <a:r>
              <a:rPr lang="en-US" sz="2800" i="0" dirty="0"/>
              <a:t>Medical Board Responsibilities</a:t>
            </a:r>
          </a:p>
        </p:txBody>
      </p:sp>
      <p:sp>
        <p:nvSpPr>
          <p:cNvPr id="3" name="Content Placeholder 2">
            <a:extLst>
              <a:ext uri="{FF2B5EF4-FFF2-40B4-BE49-F238E27FC236}">
                <a16:creationId xmlns:a16="http://schemas.microsoft.com/office/drawing/2014/main" id="{BD94116A-F8EE-4A98-B7A2-1A0C5A11647B}"/>
              </a:ext>
            </a:extLst>
          </p:cNvPr>
          <p:cNvSpPr>
            <a:spLocks noGrp="1"/>
          </p:cNvSpPr>
          <p:nvPr>
            <p:ph idx="1"/>
          </p:nvPr>
        </p:nvSpPr>
        <p:spPr>
          <a:xfrm>
            <a:off x="807941" y="2325780"/>
            <a:ext cx="10594847" cy="3751175"/>
          </a:xfrm>
        </p:spPr>
        <p:txBody>
          <a:bodyPr/>
          <a:lstStyle/>
          <a:p>
            <a:pPr algn="l"/>
            <a:r>
              <a:rPr lang="en-US" sz="2400" i="0" dirty="0">
                <a:solidFill>
                  <a:schemeClr val="accent5"/>
                </a:solidFill>
                <a:effectLst/>
                <a:latin typeface="Arial" panose="020B0604020202020204" pitchFamily="34" charset="0"/>
                <a:cs typeface="Arial" panose="020B0604020202020204" pitchFamily="34" charset="0"/>
              </a:rPr>
              <a:t>Four primary categories</a:t>
            </a:r>
          </a:p>
          <a:p>
            <a:pPr marL="717541" lvl="1" indent="-342900">
              <a:buSzPct val="90000"/>
              <a:buFont typeface="+mj-lt"/>
              <a:buAutoNum type="arabicPeriod"/>
            </a:pPr>
            <a:r>
              <a:rPr lang="en-US" sz="2000" b="0" i="0" dirty="0">
                <a:solidFill>
                  <a:schemeClr val="accent2"/>
                </a:solidFill>
                <a:cs typeface="Arial" panose="020B0604020202020204" pitchFamily="34" charset="0"/>
              </a:rPr>
              <a:t>Complaint Unit</a:t>
            </a:r>
          </a:p>
          <a:p>
            <a:pPr marL="717541" lvl="1" indent="-342900">
              <a:buSzPct val="90000"/>
              <a:buFont typeface="+mj-lt"/>
              <a:buAutoNum type="arabicPeriod"/>
            </a:pPr>
            <a:r>
              <a:rPr lang="en-US" sz="2000" b="0" i="0" dirty="0">
                <a:solidFill>
                  <a:schemeClr val="accent2"/>
                </a:solidFill>
                <a:cs typeface="Arial" panose="020B0604020202020204" pitchFamily="34" charset="0"/>
              </a:rPr>
              <a:t>Investigation</a:t>
            </a:r>
          </a:p>
          <a:p>
            <a:pPr marL="717541" lvl="1" indent="-342900">
              <a:buSzPct val="90000"/>
              <a:buFont typeface="+mj-lt"/>
              <a:buAutoNum type="arabicPeriod"/>
            </a:pPr>
            <a:r>
              <a:rPr lang="en-US" sz="2000" b="0" i="0" dirty="0">
                <a:solidFill>
                  <a:schemeClr val="accent2"/>
                </a:solidFill>
                <a:cs typeface="Arial" panose="020B0604020202020204" pitchFamily="34" charset="0"/>
              </a:rPr>
              <a:t>Disciplinary Action</a:t>
            </a:r>
          </a:p>
          <a:p>
            <a:pPr marL="717541" lvl="1" indent="-342900">
              <a:buSzPct val="90000"/>
              <a:buFont typeface="+mj-lt"/>
              <a:buAutoNum type="arabicPeriod"/>
            </a:pPr>
            <a:r>
              <a:rPr lang="en-US" sz="2000" b="0" i="0" dirty="0">
                <a:solidFill>
                  <a:schemeClr val="accent2"/>
                </a:solidFill>
                <a:cs typeface="Arial" panose="020B0604020202020204" pitchFamily="34" charset="0"/>
              </a:rPr>
              <a:t>Probation Monitoring</a:t>
            </a:r>
          </a:p>
          <a:p>
            <a:endParaRPr lang="en-US" dirty="0"/>
          </a:p>
        </p:txBody>
      </p:sp>
      <p:sp>
        <p:nvSpPr>
          <p:cNvPr id="6" name="Footer Placeholder 5">
            <a:extLst>
              <a:ext uri="{FF2B5EF4-FFF2-40B4-BE49-F238E27FC236}">
                <a16:creationId xmlns:a16="http://schemas.microsoft.com/office/drawing/2014/main" id="{77E7FE98-A0CC-D550-8B3E-A5E48C952746}"/>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A83073FF-0275-412E-B3D4-60EC20DABF94}"/>
              </a:ext>
            </a:extLst>
          </p:cNvPr>
          <p:cNvSpPr>
            <a:spLocks noGrp="1"/>
          </p:cNvSpPr>
          <p:nvPr>
            <p:ph type="sldNum" sz="quarter" idx="12"/>
          </p:nvPr>
        </p:nvSpPr>
        <p:spPr/>
        <p:txBody>
          <a:bodyPr/>
          <a:lstStyle/>
          <a:p>
            <a:fld id="{B553BF3B-53D9-42C8-A7F6-F9808B4E7A72}" type="slidenum">
              <a:rPr lang="en-US" smtClean="0"/>
              <a:pPr/>
              <a:t>22</a:t>
            </a:fld>
            <a:endParaRPr lang="en-US" dirty="0"/>
          </a:p>
        </p:txBody>
      </p:sp>
      <p:sp>
        <p:nvSpPr>
          <p:cNvPr id="7" name="TextBox 6">
            <a:extLst>
              <a:ext uri="{FF2B5EF4-FFF2-40B4-BE49-F238E27FC236}">
                <a16:creationId xmlns:a16="http://schemas.microsoft.com/office/drawing/2014/main" id="{754F1A1B-8AD7-4A27-A3C5-253D10897549}"/>
              </a:ext>
            </a:extLst>
          </p:cNvPr>
          <p:cNvSpPr txBox="1"/>
          <p:nvPr/>
        </p:nvSpPr>
        <p:spPr>
          <a:xfrm>
            <a:off x="7032309" y="5285127"/>
            <a:ext cx="4572000" cy="276999"/>
          </a:xfrm>
          <a:prstGeom prst="rect">
            <a:avLst/>
          </a:prstGeom>
          <a:noFill/>
        </p:spPr>
        <p:txBody>
          <a:bodyPr wrap="square">
            <a:spAutoFit/>
          </a:bodyPr>
          <a:lstStyle/>
          <a:p>
            <a:pPr algn="r"/>
            <a:r>
              <a:rPr lang="en-US" sz="1200" dirty="0"/>
              <a:t>https://www.mbc.ca.gov/Consumers/</a:t>
            </a:r>
          </a:p>
        </p:txBody>
      </p:sp>
    </p:spTree>
    <p:custDataLst>
      <p:tags r:id="rId1"/>
    </p:custDataLst>
    <p:extLst>
      <p:ext uri="{BB962C8B-B14F-4D97-AF65-F5344CB8AC3E}">
        <p14:creationId xmlns:p14="http://schemas.microsoft.com/office/powerpoint/2010/main" val="4022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504C-B4EA-4A72-A3FD-40F4A322529F}"/>
              </a:ext>
            </a:extLst>
          </p:cNvPr>
          <p:cNvSpPr>
            <a:spLocks noGrp="1"/>
          </p:cNvSpPr>
          <p:nvPr>
            <p:ph type="title"/>
          </p:nvPr>
        </p:nvSpPr>
        <p:spPr>
          <a:xfrm>
            <a:off x="797275" y="365128"/>
            <a:ext cx="10585101" cy="1053943"/>
          </a:xfrm>
        </p:spPr>
        <p:txBody>
          <a:bodyPr/>
          <a:lstStyle/>
          <a:p>
            <a:r>
              <a:rPr lang="en-US" sz="2800" i="0" dirty="0"/>
              <a:t>Medical Board Investigates Complaints</a:t>
            </a:r>
          </a:p>
        </p:txBody>
      </p:sp>
      <p:sp>
        <p:nvSpPr>
          <p:cNvPr id="3" name="Content Placeholder 2">
            <a:extLst>
              <a:ext uri="{FF2B5EF4-FFF2-40B4-BE49-F238E27FC236}">
                <a16:creationId xmlns:a16="http://schemas.microsoft.com/office/drawing/2014/main" id="{336A4778-2414-412D-AB99-734B918E39DC}"/>
              </a:ext>
            </a:extLst>
          </p:cNvPr>
          <p:cNvSpPr>
            <a:spLocks noGrp="1"/>
          </p:cNvSpPr>
          <p:nvPr>
            <p:ph idx="1"/>
          </p:nvPr>
        </p:nvSpPr>
        <p:spPr>
          <a:xfrm>
            <a:off x="796698" y="2275237"/>
            <a:ext cx="10594847" cy="3751175"/>
          </a:xfrm>
        </p:spPr>
        <p:txBody>
          <a:bodyPr/>
          <a:lstStyle/>
          <a:p>
            <a:pPr marL="342900" indent="-342900">
              <a:buSzPct val="70000"/>
              <a:buFont typeface="Tahoma" panose="020B0604030504040204" pitchFamily="34" charset="0"/>
              <a:buChar char="►"/>
            </a:pPr>
            <a:r>
              <a:rPr lang="en-US" sz="2000" b="0" i="0" dirty="0"/>
              <a:t>Medical doctors (MDs)</a:t>
            </a:r>
          </a:p>
          <a:p>
            <a:pPr marL="342900" indent="-342900">
              <a:buSzPct val="70000"/>
              <a:buFont typeface="Tahoma" panose="020B0604030504040204" pitchFamily="34" charset="0"/>
              <a:buChar char="►"/>
            </a:pPr>
            <a:r>
              <a:rPr lang="en-US" sz="2000" b="0" i="0" dirty="0"/>
              <a:t>Licensed Midwives</a:t>
            </a:r>
          </a:p>
          <a:p>
            <a:pPr marL="342900" indent="-342900">
              <a:buSzPct val="70000"/>
              <a:buFont typeface="Tahoma" panose="020B0604030504040204" pitchFamily="34" charset="0"/>
              <a:buChar char="►"/>
            </a:pPr>
            <a:r>
              <a:rPr lang="en-US" sz="2000" b="0" i="0" dirty="0"/>
              <a:t>Polysomnographic trainees, technicians, and technologists</a:t>
            </a:r>
          </a:p>
          <a:p>
            <a:pPr marL="342900" indent="-342900">
              <a:buSzPct val="70000"/>
              <a:buFont typeface="Tahoma" panose="020B0604030504040204" pitchFamily="34" charset="0"/>
              <a:buChar char="►"/>
            </a:pPr>
            <a:r>
              <a:rPr lang="en-US" sz="2000" b="0" i="0" dirty="0"/>
              <a:t>Research psychoanalysts</a:t>
            </a:r>
          </a:p>
          <a:p>
            <a:endParaRPr lang="en-US" dirty="0"/>
          </a:p>
        </p:txBody>
      </p:sp>
      <p:sp>
        <p:nvSpPr>
          <p:cNvPr id="4" name="Footer Placeholder 3">
            <a:extLst>
              <a:ext uri="{FF2B5EF4-FFF2-40B4-BE49-F238E27FC236}">
                <a16:creationId xmlns:a16="http://schemas.microsoft.com/office/drawing/2014/main" id="{CE128789-EA64-4F08-8C6A-AC622A510ED2}"/>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D2647F56-4777-4418-8757-C7F7CD1124D6}"/>
              </a:ext>
            </a:extLst>
          </p:cNvPr>
          <p:cNvSpPr>
            <a:spLocks noGrp="1"/>
          </p:cNvSpPr>
          <p:nvPr>
            <p:ph type="sldNum" sz="quarter" idx="12"/>
          </p:nvPr>
        </p:nvSpPr>
        <p:spPr/>
        <p:txBody>
          <a:bodyPr/>
          <a:lstStyle/>
          <a:p>
            <a:fld id="{B553BF3B-53D9-42C8-A7F6-F9808B4E7A72}" type="slidenum">
              <a:rPr lang="en-US" smtClean="0"/>
              <a:pPr/>
              <a:t>23</a:t>
            </a:fld>
            <a:endParaRPr lang="en-US" dirty="0"/>
          </a:p>
        </p:txBody>
      </p:sp>
    </p:spTree>
    <p:custDataLst>
      <p:tags r:id="rId1"/>
    </p:custDataLst>
    <p:extLst>
      <p:ext uri="{BB962C8B-B14F-4D97-AF65-F5344CB8AC3E}">
        <p14:creationId xmlns:p14="http://schemas.microsoft.com/office/powerpoint/2010/main" val="213532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2DE6-4C00-0A28-9384-96DC3D483F1B}"/>
              </a:ext>
            </a:extLst>
          </p:cNvPr>
          <p:cNvSpPr>
            <a:spLocks noGrp="1"/>
          </p:cNvSpPr>
          <p:nvPr>
            <p:ph type="title"/>
          </p:nvPr>
        </p:nvSpPr>
        <p:spPr>
          <a:xfrm>
            <a:off x="701588" y="365128"/>
            <a:ext cx="10585101" cy="1053943"/>
          </a:xfrm>
        </p:spPr>
        <p:txBody>
          <a:bodyPr/>
          <a:lstStyle/>
          <a:p>
            <a:r>
              <a:rPr lang="en-US" dirty="0"/>
              <a:t> </a:t>
            </a:r>
            <a:r>
              <a:rPr lang="en-US" sz="2800" i="0" dirty="0"/>
              <a:t>Complaints to Medical Board</a:t>
            </a:r>
          </a:p>
        </p:txBody>
      </p:sp>
      <p:sp>
        <p:nvSpPr>
          <p:cNvPr id="3" name="Content Placeholder 2">
            <a:extLst>
              <a:ext uri="{FF2B5EF4-FFF2-40B4-BE49-F238E27FC236}">
                <a16:creationId xmlns:a16="http://schemas.microsoft.com/office/drawing/2014/main" id="{925C2DFC-D3A6-A04F-D021-EC34E7C81DB5}"/>
              </a:ext>
            </a:extLst>
          </p:cNvPr>
          <p:cNvSpPr>
            <a:spLocks noGrp="1"/>
          </p:cNvSpPr>
          <p:nvPr>
            <p:ph idx="1"/>
          </p:nvPr>
        </p:nvSpPr>
        <p:spPr>
          <a:xfrm>
            <a:off x="805342" y="2014303"/>
            <a:ext cx="11014745" cy="3751175"/>
          </a:xfrm>
        </p:spPr>
        <p:txBody>
          <a:bodyPr/>
          <a:lstStyle/>
          <a:p>
            <a:pPr marL="285750" indent="-285750">
              <a:lnSpc>
                <a:spcPct val="107000"/>
              </a:lnSpc>
              <a:spcBef>
                <a:spcPts val="0"/>
              </a:spcBef>
              <a:spcAft>
                <a:spcPts val="800"/>
              </a:spcAft>
              <a:buSzPct val="70000"/>
              <a:buFont typeface="Tahoma" panose="020B0604030504040204" pitchFamily="34" charset="0"/>
              <a:buChar char="►"/>
            </a:pPr>
            <a:r>
              <a:rPr lang="en-US" sz="2000" i="0" kern="100" dirty="0">
                <a:solidFill>
                  <a:schemeClr val="accent1"/>
                </a:solidFill>
                <a:ea typeface="Calibri" panose="020F0502020204030204" pitchFamily="34" charset="0"/>
                <a:cs typeface="Times New Roman" panose="02020603050405020304" pitchFamily="18" charset="0"/>
              </a:rPr>
              <a:t>Quality of Care: </a:t>
            </a:r>
            <a:r>
              <a:rPr lang="en-US" sz="2000" b="0" i="0" kern="100" dirty="0">
                <a:ea typeface="Calibri" panose="020F0502020204030204" pitchFamily="34" charset="0"/>
                <a:cs typeface="Times New Roman" panose="02020603050405020304" pitchFamily="18" charset="0"/>
              </a:rPr>
              <a:t>Misdiagnosis, treatment/medication causing side effects, surgical complications, negligent care, etc. </a:t>
            </a:r>
          </a:p>
          <a:p>
            <a:pPr marL="285750" indent="-285750">
              <a:lnSpc>
                <a:spcPct val="107000"/>
              </a:lnSpc>
              <a:spcBef>
                <a:spcPts val="0"/>
              </a:spcBef>
              <a:spcAft>
                <a:spcPts val="800"/>
              </a:spcAft>
              <a:buSzPct val="70000"/>
              <a:buFont typeface="Tahoma" panose="020B0604030504040204" pitchFamily="34" charset="0"/>
              <a:buChar char="►"/>
            </a:pPr>
            <a:r>
              <a:rPr lang="en-US" sz="2000" i="0" kern="100" dirty="0">
                <a:solidFill>
                  <a:schemeClr val="accent1"/>
                </a:solidFill>
                <a:ea typeface="Calibri" panose="020F0502020204030204" pitchFamily="34" charset="0"/>
                <a:cs typeface="Times New Roman" panose="02020603050405020304" pitchFamily="18" charset="0"/>
              </a:rPr>
              <a:t>Office Practice:  </a:t>
            </a:r>
            <a:r>
              <a:rPr lang="en-US" sz="2000" b="0" i="0" kern="100" dirty="0">
                <a:ea typeface="Calibri" panose="020F0502020204030204" pitchFamily="34" charset="0"/>
                <a:cs typeface="Times New Roman" panose="02020603050405020304" pitchFamily="18" charset="0"/>
              </a:rPr>
              <a:t>Failure to sign death certificate, failure to provide records, misleading advertising, posting on social media, violation of HIPAA </a:t>
            </a:r>
          </a:p>
          <a:p>
            <a:pPr marL="285750" indent="-285750">
              <a:lnSpc>
                <a:spcPct val="107000"/>
              </a:lnSpc>
              <a:spcBef>
                <a:spcPts val="0"/>
              </a:spcBef>
              <a:spcAft>
                <a:spcPts val="800"/>
              </a:spcAft>
              <a:buSzPct val="70000"/>
              <a:buFont typeface="Tahoma" panose="020B0604030504040204" pitchFamily="34" charset="0"/>
              <a:buChar char="►"/>
            </a:pPr>
            <a:r>
              <a:rPr lang="en-US" sz="2000" i="0" kern="100" dirty="0">
                <a:solidFill>
                  <a:schemeClr val="accent1"/>
                </a:solidFill>
                <a:ea typeface="Calibri" panose="020F0502020204030204" pitchFamily="34" charset="0"/>
                <a:cs typeface="Times New Roman" panose="02020603050405020304" pitchFamily="18" charset="0"/>
              </a:rPr>
              <a:t>Inappropriate Prescribing: </a:t>
            </a:r>
            <a:r>
              <a:rPr lang="en-US" sz="2000" b="0" i="0" kern="100" dirty="0">
                <a:solidFill>
                  <a:schemeClr val="accent4"/>
                </a:solidFill>
                <a:ea typeface="Calibri" panose="020F0502020204030204" pitchFamily="34" charset="0"/>
                <a:cs typeface="Times New Roman" panose="02020603050405020304" pitchFamily="18" charset="0"/>
              </a:rPr>
              <a:t>Failure to check CURES</a:t>
            </a:r>
          </a:p>
          <a:p>
            <a:pPr marL="285750" indent="-285750">
              <a:lnSpc>
                <a:spcPct val="107000"/>
              </a:lnSpc>
              <a:spcBef>
                <a:spcPts val="0"/>
              </a:spcBef>
              <a:spcAft>
                <a:spcPts val="800"/>
              </a:spcAft>
              <a:buSzPct val="70000"/>
              <a:buFont typeface="Tahoma" panose="020B0604030504040204" pitchFamily="34" charset="0"/>
              <a:buChar char="►"/>
            </a:pPr>
            <a:r>
              <a:rPr lang="en-US" sz="2000" i="0" kern="100" dirty="0">
                <a:solidFill>
                  <a:schemeClr val="accent1"/>
                </a:solidFill>
                <a:ea typeface="Calibri" panose="020F0502020204030204" pitchFamily="34" charset="0"/>
                <a:cs typeface="Times New Roman" panose="02020603050405020304" pitchFamily="18" charset="0"/>
              </a:rPr>
              <a:t>Unprofessional Conduct</a:t>
            </a:r>
          </a:p>
          <a:p>
            <a:pPr marL="285750" indent="-285750">
              <a:lnSpc>
                <a:spcPct val="107000"/>
              </a:lnSpc>
              <a:spcBef>
                <a:spcPts val="0"/>
              </a:spcBef>
              <a:spcAft>
                <a:spcPts val="800"/>
              </a:spcAft>
              <a:buSzPct val="70000"/>
              <a:buFont typeface="Tahoma" panose="020B0604030504040204" pitchFamily="34" charset="0"/>
              <a:buChar char="►"/>
            </a:pPr>
            <a:r>
              <a:rPr lang="en-US" sz="2000" i="0" kern="0" dirty="0">
                <a:solidFill>
                  <a:schemeClr val="accent1"/>
                </a:solidFill>
                <a:ea typeface="Times New Roman" panose="02020603050405020304" pitchFamily="18" charset="0"/>
                <a:cs typeface="Times New Roman" panose="02020603050405020304" pitchFamily="18" charset="0"/>
              </a:rPr>
              <a:t>Provider Impairment: </a:t>
            </a:r>
            <a:r>
              <a:rPr lang="en-US" sz="2000" b="0" i="0" kern="0" dirty="0">
                <a:ea typeface="Times New Roman" panose="02020603050405020304" pitchFamily="18" charset="0"/>
                <a:cs typeface="Times New Roman" panose="02020603050405020304" pitchFamily="18" charset="0"/>
              </a:rPr>
              <a:t>Under the influence of drugs or alcohol, mental or physical impairment</a:t>
            </a:r>
          </a:p>
          <a:p>
            <a:pPr marL="285750" indent="-285750">
              <a:lnSpc>
                <a:spcPct val="107000"/>
              </a:lnSpc>
              <a:spcBef>
                <a:spcPts val="0"/>
              </a:spcBef>
              <a:spcAft>
                <a:spcPts val="800"/>
              </a:spcAft>
              <a:buSzPct val="70000"/>
              <a:buFont typeface="Tahoma" panose="020B0604030504040204" pitchFamily="34" charset="0"/>
              <a:buChar char="►"/>
            </a:pPr>
            <a:r>
              <a:rPr lang="en-US" sz="2000" i="0" kern="0" dirty="0">
                <a:solidFill>
                  <a:schemeClr val="accent1"/>
                </a:solidFill>
                <a:ea typeface="Times New Roman" panose="02020603050405020304" pitchFamily="18" charset="0"/>
                <a:cs typeface="Times New Roman" panose="02020603050405020304" pitchFamily="18" charset="0"/>
              </a:rPr>
              <a:t>Sexual Misconduct</a:t>
            </a:r>
          </a:p>
          <a:p>
            <a:pPr marL="285750" indent="-285750">
              <a:lnSpc>
                <a:spcPct val="107000"/>
              </a:lnSpc>
              <a:spcBef>
                <a:spcPts val="0"/>
              </a:spcBef>
              <a:spcAft>
                <a:spcPts val="800"/>
              </a:spcAft>
              <a:buSzPct val="70000"/>
              <a:buFont typeface="Tahoma" panose="020B0604030504040204" pitchFamily="34" charset="0"/>
              <a:buChar char="►"/>
            </a:pPr>
            <a:r>
              <a:rPr lang="en-US" sz="2000" i="0" kern="0" dirty="0">
                <a:solidFill>
                  <a:schemeClr val="accent1"/>
                </a:solidFill>
                <a:ea typeface="Times New Roman" panose="02020603050405020304" pitchFamily="18" charset="0"/>
                <a:cs typeface="Times New Roman" panose="02020603050405020304" pitchFamily="18" charset="0"/>
              </a:rPr>
              <a:t>Unlicensed Activity: </a:t>
            </a:r>
            <a:r>
              <a:rPr lang="en-US" sz="2000" b="0" i="0" kern="0" dirty="0">
                <a:ea typeface="Times New Roman" panose="02020603050405020304" pitchFamily="18" charset="0"/>
                <a:cs typeface="Times New Roman" panose="02020603050405020304" pitchFamily="18" charset="0"/>
              </a:rPr>
              <a:t>Aiding and abetting unlicensed practice, unlicensed provider</a:t>
            </a:r>
            <a:endParaRPr lang="en-US" sz="2000" b="0" i="0" kern="100" dirty="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40E49FCE-93C4-7281-4AE8-EF3398EF23B3}"/>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D5F86314-80E9-1BF1-5805-D53872DFE4B0}"/>
              </a:ext>
            </a:extLst>
          </p:cNvPr>
          <p:cNvSpPr>
            <a:spLocks noGrp="1"/>
          </p:cNvSpPr>
          <p:nvPr>
            <p:ph type="sldNum" sz="quarter" idx="12"/>
          </p:nvPr>
        </p:nvSpPr>
        <p:spPr/>
        <p:txBody>
          <a:bodyPr/>
          <a:lstStyle/>
          <a:p>
            <a:fld id="{B553BF3B-53D9-42C8-A7F6-F9808B4E7A72}" type="slidenum">
              <a:rPr lang="en-US" smtClean="0"/>
              <a:t>24</a:t>
            </a:fld>
            <a:endParaRPr lang="en-US" dirty="0"/>
          </a:p>
        </p:txBody>
      </p:sp>
      <p:sp>
        <p:nvSpPr>
          <p:cNvPr id="6" name="TextBox 5">
            <a:extLst>
              <a:ext uri="{FF2B5EF4-FFF2-40B4-BE49-F238E27FC236}">
                <a16:creationId xmlns:a16="http://schemas.microsoft.com/office/drawing/2014/main" id="{A09BBE2F-916D-5CF9-9E86-37C1FFC48D9F}"/>
              </a:ext>
            </a:extLst>
          </p:cNvPr>
          <p:cNvSpPr txBox="1"/>
          <p:nvPr/>
        </p:nvSpPr>
        <p:spPr>
          <a:xfrm>
            <a:off x="8018509" y="5994046"/>
            <a:ext cx="3585800" cy="244682"/>
          </a:xfrm>
          <a:prstGeom prst="rect">
            <a:avLst/>
          </a:prstGeom>
          <a:noFill/>
        </p:spPr>
        <p:txBody>
          <a:bodyPr wrap="square" rtlCol="0">
            <a:spAutoFit/>
          </a:bodyPr>
          <a:lstStyle/>
          <a:p>
            <a:pPr algn="r">
              <a:lnSpc>
                <a:spcPct val="90000"/>
              </a:lnSpc>
            </a:pPr>
            <a:r>
              <a:rPr lang="en-US" sz="1100" dirty="0">
                <a:ea typeface="Calibri" panose="020F0502020204030204" pitchFamily="34" charset="0"/>
                <a:cs typeface="Times New Roman" panose="02020603050405020304" pitchFamily="18" charset="0"/>
              </a:rPr>
              <a:t>https://www.mbc.ca.gov/Consumers/file-a-complaint</a:t>
            </a:r>
            <a:endParaRPr lang="en-US" sz="1100" i="1" dirty="0">
              <a:solidFill>
                <a:schemeClr val="tx2"/>
              </a:solidFill>
            </a:endParaRPr>
          </a:p>
        </p:txBody>
      </p:sp>
    </p:spTree>
    <p:custDataLst>
      <p:tags r:id="rId1"/>
    </p:custDataLst>
    <p:extLst>
      <p:ext uri="{BB962C8B-B14F-4D97-AF65-F5344CB8AC3E}">
        <p14:creationId xmlns:p14="http://schemas.microsoft.com/office/powerpoint/2010/main" val="24730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634-B772-48BB-B5E4-66345C734359}"/>
              </a:ext>
            </a:extLst>
          </p:cNvPr>
          <p:cNvSpPr>
            <a:spLocks noGrp="1"/>
          </p:cNvSpPr>
          <p:nvPr>
            <p:ph type="title"/>
          </p:nvPr>
        </p:nvSpPr>
        <p:spPr>
          <a:xfrm>
            <a:off x="809698" y="592320"/>
            <a:ext cx="8585971" cy="1053943"/>
          </a:xfrm>
        </p:spPr>
        <p:txBody>
          <a:bodyPr/>
          <a:lstStyle/>
          <a:p>
            <a:r>
              <a:rPr lang="en-US" sz="2800" i="0" dirty="0"/>
              <a:t>To Consumers: </a:t>
            </a:r>
            <a:r>
              <a:rPr lang="en-US" sz="2800" i="0" dirty="0">
                <a:solidFill>
                  <a:schemeClr val="bg1"/>
                </a:solidFill>
              </a:rPr>
              <a:t>The Board does not have jurisdiction over the following: </a:t>
            </a:r>
            <a:br>
              <a:rPr lang="en-US" sz="2800" i="0" dirty="0">
                <a:solidFill>
                  <a:srgbClr val="0070C0"/>
                </a:solidFill>
              </a:rPr>
            </a:br>
            <a:endParaRPr lang="en-US" sz="2800" i="0" dirty="0"/>
          </a:p>
        </p:txBody>
      </p:sp>
      <p:sp>
        <p:nvSpPr>
          <p:cNvPr id="3" name="Content Placeholder 2">
            <a:extLst>
              <a:ext uri="{FF2B5EF4-FFF2-40B4-BE49-F238E27FC236}">
                <a16:creationId xmlns:a16="http://schemas.microsoft.com/office/drawing/2014/main" id="{14440B37-D1DF-4A64-BD4B-F9172F901675}"/>
              </a:ext>
            </a:extLst>
          </p:cNvPr>
          <p:cNvSpPr>
            <a:spLocks noGrp="1"/>
          </p:cNvSpPr>
          <p:nvPr>
            <p:ph idx="1"/>
          </p:nvPr>
        </p:nvSpPr>
        <p:spPr>
          <a:xfrm>
            <a:off x="424888" y="2327841"/>
            <a:ext cx="11162643" cy="3751175"/>
          </a:xfrm>
        </p:spPr>
        <p:txBody>
          <a:bodyPr/>
          <a:lstStyle/>
          <a:p>
            <a:pPr marL="717541" lvl="1" indent="-342900">
              <a:buClr>
                <a:srgbClr val="FFC000"/>
              </a:buClr>
              <a:buFont typeface="Tahoma" panose="020B0604030504040204" pitchFamily="34" charset="0"/>
              <a:buChar char="►"/>
            </a:pPr>
            <a:r>
              <a:rPr lang="en-US" sz="2000" i="0" dirty="0">
                <a:solidFill>
                  <a:schemeClr val="accent2"/>
                </a:solidFill>
              </a:rPr>
              <a:t>Billing/fee disputes, general business practices </a:t>
            </a:r>
          </a:p>
          <a:p>
            <a:pPr marL="717541" lvl="1" indent="-342900">
              <a:buClr>
                <a:srgbClr val="FFC000"/>
              </a:buClr>
              <a:buFont typeface="Tahoma" panose="020B0604030504040204" pitchFamily="34" charset="0"/>
              <a:buChar char="►"/>
            </a:pPr>
            <a:r>
              <a:rPr lang="en-US" sz="2000" i="0" dirty="0">
                <a:solidFill>
                  <a:schemeClr val="accent2"/>
                </a:solidFill>
              </a:rPr>
              <a:t>Contracts, office policies</a:t>
            </a:r>
          </a:p>
          <a:p>
            <a:pPr marL="717541" lvl="1" indent="-342900">
              <a:buClr>
                <a:srgbClr val="FFC000"/>
              </a:buClr>
              <a:buFont typeface="Tahoma" panose="020B0604030504040204" pitchFamily="34" charset="0"/>
              <a:buChar char="►"/>
            </a:pPr>
            <a:r>
              <a:rPr lang="en-US" sz="2000" i="0" dirty="0">
                <a:solidFill>
                  <a:schemeClr val="accent2"/>
                </a:solidFill>
              </a:rPr>
              <a:t>Appointment times/duration, etc.</a:t>
            </a:r>
          </a:p>
          <a:p>
            <a:pPr marL="717541" lvl="1" indent="-342900">
              <a:buClr>
                <a:srgbClr val="FFC000"/>
              </a:buClr>
              <a:buFont typeface="Tahoma" panose="020B0604030504040204" pitchFamily="34" charset="0"/>
              <a:buChar char="►"/>
            </a:pPr>
            <a:r>
              <a:rPr lang="en-US" sz="2000" i="0" dirty="0">
                <a:solidFill>
                  <a:schemeClr val="accent2"/>
                </a:solidFill>
              </a:rPr>
              <a:t>Personal conflicts, unless behavior in question interferes with the safe delivery of healthcare</a:t>
            </a:r>
          </a:p>
          <a:p>
            <a:pPr marL="717541" lvl="1" indent="-342900">
              <a:buClr>
                <a:srgbClr val="FFC000"/>
              </a:buClr>
              <a:buFont typeface="Tahoma" panose="020B0604030504040204" pitchFamily="34" charset="0"/>
              <a:buChar char="►"/>
            </a:pPr>
            <a:r>
              <a:rPr lang="en-US" sz="2000" i="0" dirty="0">
                <a:solidFill>
                  <a:schemeClr val="accent2"/>
                </a:solidFill>
              </a:rPr>
              <a:t>Please contact your insurance company or  individual healthcare provider’s office                         to resolve general billing or fee disputes</a:t>
            </a:r>
          </a:p>
        </p:txBody>
      </p:sp>
      <p:sp>
        <p:nvSpPr>
          <p:cNvPr id="4" name="Footer Placeholder 3">
            <a:extLst>
              <a:ext uri="{FF2B5EF4-FFF2-40B4-BE49-F238E27FC236}">
                <a16:creationId xmlns:a16="http://schemas.microsoft.com/office/drawing/2014/main" id="{D5295515-BE82-4038-8C4D-5CACA9EBA609}"/>
              </a:ext>
            </a:extLst>
          </p:cNvPr>
          <p:cNvSpPr>
            <a:spLocks noGrp="1"/>
          </p:cNvSpPr>
          <p:nvPr>
            <p:ph type="ftr" sz="quarter" idx="11"/>
          </p:nvPr>
        </p:nvSpPr>
        <p:spPr>
          <a:xfrm>
            <a:off x="8148504" y="6467296"/>
            <a:ext cx="3439027" cy="234955"/>
          </a:xfrm>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98B0380B-739D-49D3-831B-873E5B8D2C23}"/>
              </a:ext>
            </a:extLst>
          </p:cNvPr>
          <p:cNvSpPr>
            <a:spLocks noGrp="1"/>
          </p:cNvSpPr>
          <p:nvPr>
            <p:ph type="sldNum" sz="quarter" idx="12"/>
          </p:nvPr>
        </p:nvSpPr>
        <p:spPr/>
        <p:txBody>
          <a:bodyPr/>
          <a:lstStyle/>
          <a:p>
            <a:fld id="{B553BF3B-53D9-42C8-A7F6-F9808B4E7A72}" type="slidenum">
              <a:rPr lang="en-US" smtClean="0"/>
              <a:pPr/>
              <a:t>25</a:t>
            </a:fld>
            <a:endParaRPr lang="en-US" dirty="0"/>
          </a:p>
        </p:txBody>
      </p:sp>
      <p:sp>
        <p:nvSpPr>
          <p:cNvPr id="7" name="TextBox 6">
            <a:extLst>
              <a:ext uri="{FF2B5EF4-FFF2-40B4-BE49-F238E27FC236}">
                <a16:creationId xmlns:a16="http://schemas.microsoft.com/office/drawing/2014/main" id="{28700909-A910-47F1-875A-5DA6F8631C9F}"/>
              </a:ext>
            </a:extLst>
          </p:cNvPr>
          <p:cNvSpPr txBox="1"/>
          <p:nvPr/>
        </p:nvSpPr>
        <p:spPr>
          <a:xfrm>
            <a:off x="7032309" y="6079016"/>
            <a:ext cx="4572000" cy="276999"/>
          </a:xfrm>
          <a:prstGeom prst="rect">
            <a:avLst/>
          </a:prstGeom>
          <a:noFill/>
        </p:spPr>
        <p:txBody>
          <a:bodyPr wrap="square">
            <a:spAutoFit/>
          </a:bodyPr>
          <a:lstStyle/>
          <a:p>
            <a:pPr algn="r"/>
            <a:r>
              <a:rPr lang="en-US" sz="1200" dirty="0"/>
              <a:t>https://www.mbc.ca.gov/Consumers/file-a-complaint/</a:t>
            </a:r>
          </a:p>
        </p:txBody>
      </p:sp>
    </p:spTree>
    <p:custDataLst>
      <p:tags r:id="rId1"/>
    </p:custDataLst>
    <p:extLst>
      <p:ext uri="{BB962C8B-B14F-4D97-AF65-F5344CB8AC3E}">
        <p14:creationId xmlns:p14="http://schemas.microsoft.com/office/powerpoint/2010/main" val="407670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634-B772-48BB-B5E4-66345C734359}"/>
              </a:ext>
            </a:extLst>
          </p:cNvPr>
          <p:cNvSpPr>
            <a:spLocks noGrp="1"/>
          </p:cNvSpPr>
          <p:nvPr>
            <p:ph type="title"/>
          </p:nvPr>
        </p:nvSpPr>
        <p:spPr>
          <a:xfrm>
            <a:off x="826477" y="592320"/>
            <a:ext cx="9139644" cy="1053943"/>
          </a:xfrm>
        </p:spPr>
        <p:txBody>
          <a:bodyPr/>
          <a:lstStyle/>
          <a:p>
            <a:r>
              <a:rPr lang="en-US" sz="2800" i="0" dirty="0"/>
              <a:t>To Consumers:   </a:t>
            </a:r>
            <a:r>
              <a:rPr lang="en-US" sz="2800" i="0" dirty="0">
                <a:solidFill>
                  <a:schemeClr val="bg1"/>
                </a:solidFill>
              </a:rPr>
              <a:t>The </a:t>
            </a:r>
            <a:r>
              <a:rPr lang="en-US" sz="2800" i="0">
                <a:solidFill>
                  <a:schemeClr val="bg1"/>
                </a:solidFill>
              </a:rPr>
              <a:t>Board does have </a:t>
            </a:r>
            <a:r>
              <a:rPr lang="en-US" sz="2800" i="0" dirty="0">
                <a:solidFill>
                  <a:schemeClr val="bg1"/>
                </a:solidFill>
              </a:rPr>
              <a:t>jurisdiction over the following: </a:t>
            </a:r>
            <a:br>
              <a:rPr lang="en-US" sz="2800" i="0" dirty="0">
                <a:solidFill>
                  <a:srgbClr val="0070C0"/>
                </a:solidFill>
              </a:rPr>
            </a:br>
            <a:endParaRPr lang="en-US" sz="2800" i="0" dirty="0"/>
          </a:p>
        </p:txBody>
      </p:sp>
      <p:sp>
        <p:nvSpPr>
          <p:cNvPr id="3" name="Content Placeholder 2">
            <a:extLst>
              <a:ext uri="{FF2B5EF4-FFF2-40B4-BE49-F238E27FC236}">
                <a16:creationId xmlns:a16="http://schemas.microsoft.com/office/drawing/2014/main" id="{14440B37-D1DF-4A64-BD4B-F9172F901675}"/>
              </a:ext>
            </a:extLst>
          </p:cNvPr>
          <p:cNvSpPr>
            <a:spLocks noGrp="1"/>
          </p:cNvSpPr>
          <p:nvPr>
            <p:ph idx="1"/>
          </p:nvPr>
        </p:nvSpPr>
        <p:spPr>
          <a:xfrm>
            <a:off x="415419" y="2333259"/>
            <a:ext cx="11144610" cy="3751175"/>
          </a:xfrm>
        </p:spPr>
        <p:txBody>
          <a:bodyPr/>
          <a:lstStyle/>
          <a:p>
            <a:pPr marL="717541" lvl="1" indent="-342900">
              <a:buClr>
                <a:srgbClr val="FFC000"/>
              </a:buClr>
              <a:buFont typeface="Tahoma" panose="020B0604030504040204" pitchFamily="34" charset="0"/>
              <a:buChar char="►"/>
            </a:pPr>
            <a:r>
              <a:rPr lang="en-US" sz="2000" i="0" kern="100" dirty="0">
                <a:solidFill>
                  <a:schemeClr val="accent2"/>
                </a:solidFill>
                <a:latin typeface="Arial" panose="020B0604020202020204" pitchFamily="34" charset="0"/>
                <a:ea typeface="Calibri" panose="020F0502020204030204" pitchFamily="34" charset="0"/>
                <a:cs typeface="Times New Roman" panose="02020603050405020304" pitchFamily="18" charset="0"/>
              </a:rPr>
              <a:t>Medical Board of California is charged with ensuring that physicians are practicing medicine within "the standard of practice in the medical community." </a:t>
            </a:r>
          </a:p>
          <a:p>
            <a:pPr marL="717541" lvl="1" indent="-342900">
              <a:buClr>
                <a:srgbClr val="FFC000"/>
              </a:buClr>
              <a:buFont typeface="Tahoma" panose="020B0604030504040204" pitchFamily="34" charset="0"/>
              <a:buChar char="►"/>
            </a:pPr>
            <a:r>
              <a:rPr lang="en-US" sz="2000" i="0" kern="100" dirty="0">
                <a:solidFill>
                  <a:schemeClr val="accent2"/>
                </a:solidFill>
                <a:latin typeface="Arial" panose="020B0604020202020204" pitchFamily="34" charset="0"/>
                <a:ea typeface="Calibri" panose="020F0502020204030204" pitchFamily="34" charset="0"/>
                <a:cs typeface="Times New Roman" panose="02020603050405020304" pitchFamily="18" charset="0"/>
              </a:rPr>
              <a:t>Medical Board's authority is limited to pursuing administrative action against the physician's license to practice medicine:</a:t>
            </a:r>
          </a:p>
          <a:p>
            <a:pPr marL="1303843" lvl="3" indent="-342900">
              <a:buClr>
                <a:schemeClr val="accent1"/>
              </a:buClr>
              <a:buSzPct val="100000"/>
              <a:buFontTx/>
              <a:buChar char="•"/>
            </a:pPr>
            <a:r>
              <a:rPr lang="en-US" sz="1800" i="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Suspension</a:t>
            </a:r>
          </a:p>
          <a:p>
            <a:pPr marL="1303843" lvl="3" indent="-342900">
              <a:buClr>
                <a:schemeClr val="accent1"/>
              </a:buClr>
              <a:buSzPct val="100000"/>
              <a:buFontTx/>
              <a:buChar char="•"/>
            </a:pPr>
            <a:r>
              <a:rPr lang="en-US" sz="1800" i="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Revocation</a:t>
            </a:r>
          </a:p>
          <a:p>
            <a:pPr marL="1303843" lvl="3" indent="-342900">
              <a:buClr>
                <a:schemeClr val="accent1"/>
              </a:buClr>
              <a:buSzPct val="100000"/>
              <a:buFontTx/>
              <a:buChar char="•"/>
            </a:pPr>
            <a:r>
              <a:rPr lang="en-US" sz="1800" i="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Issuing citations for violations of law </a:t>
            </a:r>
          </a:p>
          <a:p>
            <a:pPr marL="1303843" lvl="3" indent="-342900">
              <a:buClr>
                <a:schemeClr val="accent1"/>
              </a:buClr>
              <a:buSzPct val="100000"/>
              <a:buFontTx/>
              <a:buChar char="•"/>
            </a:pPr>
            <a:r>
              <a:rPr lang="en-US" sz="1800" i="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Requiring probation or monitoring </a:t>
            </a:r>
            <a:endParaRPr lang="en-US" sz="1800" i="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17541" lvl="1" indent="-342900">
              <a:buClr>
                <a:srgbClr val="FFC000"/>
              </a:buClr>
              <a:buSzPct val="100000"/>
              <a:buFont typeface="Wingdings" panose="05000000000000000000" pitchFamily="2" charset="2"/>
              <a:buChar char="§"/>
            </a:pPr>
            <a:endParaRPr lang="en-US" sz="2000" i="0" dirty="0">
              <a:solidFill>
                <a:srgbClr val="0070C0"/>
              </a:solidFill>
            </a:endParaRPr>
          </a:p>
        </p:txBody>
      </p:sp>
      <p:sp>
        <p:nvSpPr>
          <p:cNvPr id="4" name="Footer Placeholder 3">
            <a:extLst>
              <a:ext uri="{FF2B5EF4-FFF2-40B4-BE49-F238E27FC236}">
                <a16:creationId xmlns:a16="http://schemas.microsoft.com/office/drawing/2014/main" id="{D5295515-BE82-4038-8C4D-5CACA9EBA609}"/>
              </a:ext>
            </a:extLst>
          </p:cNvPr>
          <p:cNvSpPr>
            <a:spLocks noGrp="1"/>
          </p:cNvSpPr>
          <p:nvPr>
            <p:ph type="ftr" sz="quarter" idx="11"/>
          </p:nvPr>
        </p:nvSpPr>
        <p:spPr>
          <a:xfrm>
            <a:off x="8070668" y="6467296"/>
            <a:ext cx="3439027" cy="234955"/>
          </a:xfrm>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98B0380B-739D-49D3-831B-873E5B8D2C23}"/>
              </a:ext>
            </a:extLst>
          </p:cNvPr>
          <p:cNvSpPr>
            <a:spLocks noGrp="1"/>
          </p:cNvSpPr>
          <p:nvPr>
            <p:ph type="sldNum" sz="quarter" idx="12"/>
          </p:nvPr>
        </p:nvSpPr>
        <p:spPr/>
        <p:txBody>
          <a:bodyPr/>
          <a:lstStyle/>
          <a:p>
            <a:fld id="{B553BF3B-53D9-42C8-A7F6-F9808B4E7A72}" type="slidenum">
              <a:rPr lang="en-US" smtClean="0"/>
              <a:pPr/>
              <a:t>26</a:t>
            </a:fld>
            <a:endParaRPr lang="en-US" dirty="0"/>
          </a:p>
        </p:txBody>
      </p:sp>
      <p:sp>
        <p:nvSpPr>
          <p:cNvPr id="8" name="TextBox 7">
            <a:extLst>
              <a:ext uri="{FF2B5EF4-FFF2-40B4-BE49-F238E27FC236}">
                <a16:creationId xmlns:a16="http://schemas.microsoft.com/office/drawing/2014/main" id="{590DE248-8A5F-21ED-7C3A-9508224885CF}"/>
              </a:ext>
            </a:extLst>
          </p:cNvPr>
          <p:cNvSpPr txBox="1"/>
          <p:nvPr/>
        </p:nvSpPr>
        <p:spPr>
          <a:xfrm>
            <a:off x="6937695" y="6024803"/>
            <a:ext cx="4572000" cy="442493"/>
          </a:xfrm>
          <a:prstGeom prst="rect">
            <a:avLst/>
          </a:prstGeom>
          <a:noFill/>
        </p:spPr>
        <p:txBody>
          <a:bodyPr wrap="square">
            <a:spAutoFit/>
          </a:bodyPr>
          <a:lstStyle/>
          <a:p>
            <a:pPr algn="r">
              <a:lnSpc>
                <a:spcPct val="106000"/>
              </a:lnSpc>
              <a:spcAft>
                <a:spcPts val="800"/>
              </a:spcAft>
            </a:pPr>
            <a:r>
              <a:rPr lang="en-US" sz="1100" u="sng" kern="100" dirty="0">
                <a:solidFill>
                  <a:srgbClr val="3B3A48"/>
                </a:solidFill>
                <a:latin typeface="Arial" panose="020B0604020202020204" pitchFamily="34" charset="0"/>
                <a:ea typeface="Calibri" panose="020F0502020204030204" pitchFamily="34" charset="0"/>
                <a:cs typeface="Times New Roman" panose="02020603050405020304" pitchFamily="18" charset="0"/>
                <a:hlinkClick r:id="rId3"/>
              </a:rPr>
              <a:t>https://www.mbc.ca.gov/FAQs/?cat=Consumer&amp;topic=Complaint%3A%20Review%20Process</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585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dirty="0"/>
              <a:t>In the Hot Seat!</a:t>
            </a:r>
            <a:br>
              <a:rPr lang="en-US" sz="3200" i="0" dirty="0"/>
            </a:br>
            <a:r>
              <a:rPr lang="en-US" sz="3200" i="0" dirty="0"/>
              <a:t>Scenario I</a:t>
            </a:r>
          </a:p>
        </p:txBody>
      </p:sp>
    </p:spTree>
    <p:custDataLst>
      <p:tags r:id="rId1"/>
    </p:custDataLst>
    <p:extLst>
      <p:ext uri="{BB962C8B-B14F-4D97-AF65-F5344CB8AC3E}">
        <p14:creationId xmlns:p14="http://schemas.microsoft.com/office/powerpoint/2010/main" val="12488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7" y="2154207"/>
            <a:ext cx="5634109" cy="3964905"/>
          </a:xfrm>
        </p:spPr>
        <p:txBody>
          <a:bodyPr/>
          <a:lstStyle/>
          <a:p>
            <a:pPr marL="342900" indent="-342900">
              <a:buFont typeface="Wingdings" panose="05000000000000000000" pitchFamily="2" charset="2"/>
              <a:buChar char="§"/>
            </a:pPr>
            <a:endParaRPr lang="en-US" sz="2000" dirty="0">
              <a:solidFill>
                <a:schemeClr val="tx1"/>
              </a:solidFill>
            </a:endParaRPr>
          </a:p>
          <a:p>
            <a:pPr marL="342900" indent="-342900">
              <a:buSzPct val="70000"/>
              <a:buFont typeface="Tahoma" panose="020B0604030504040204" pitchFamily="34" charset="0"/>
              <a:buChar char="►"/>
            </a:pPr>
            <a:r>
              <a:rPr lang="en-US" sz="2400" b="0" i="0" dirty="0"/>
              <a:t>Failure to provide patient with medical records within 15 days as required by HIPAA</a:t>
            </a:r>
          </a:p>
          <a:p>
            <a:pPr marL="342900" indent="-342900">
              <a:buSzPct val="70000"/>
              <a:buFont typeface="Tahoma" panose="020B0604030504040204" pitchFamily="34" charset="0"/>
              <a:buChar char="►"/>
            </a:pPr>
            <a:r>
              <a:rPr lang="en-US" sz="2400" b="0" i="0" dirty="0"/>
              <a:t>Practice provided  protected health information over the phone to unauthorized individual </a:t>
            </a:r>
          </a:p>
          <a:p>
            <a:endParaRPr lang="en-US" sz="2000" dirty="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28</a:t>
            </a:fld>
            <a:endParaRPr lang="en-US" dirty="0"/>
          </a:p>
        </p:txBody>
      </p:sp>
      <p:sp>
        <p:nvSpPr>
          <p:cNvPr id="6" name="TextBox 5">
            <a:extLst>
              <a:ext uri="{FF2B5EF4-FFF2-40B4-BE49-F238E27FC236}">
                <a16:creationId xmlns:a16="http://schemas.microsoft.com/office/drawing/2014/main" id="{1CD9C4F2-9876-2F57-8EF2-5BE4E9E582D1}"/>
              </a:ext>
            </a:extLst>
          </p:cNvPr>
          <p:cNvSpPr txBox="1"/>
          <p:nvPr/>
        </p:nvSpPr>
        <p:spPr>
          <a:xfrm>
            <a:off x="811267" y="641909"/>
            <a:ext cx="5999747" cy="480131"/>
          </a:xfrm>
          <a:prstGeom prst="rect">
            <a:avLst/>
          </a:prstGeom>
          <a:noFill/>
        </p:spPr>
        <p:txBody>
          <a:bodyPr wrap="square" rtlCol="0">
            <a:spAutoFit/>
          </a:bodyPr>
          <a:lstStyle/>
          <a:p>
            <a:pPr>
              <a:lnSpc>
                <a:spcPct val="90000"/>
              </a:lnSpc>
            </a:pPr>
            <a:r>
              <a:rPr lang="en-US" sz="2800" dirty="0">
                <a:solidFill>
                  <a:schemeClr val="bg1"/>
                </a:solidFill>
              </a:rPr>
              <a:t>Complaint</a:t>
            </a:r>
          </a:p>
        </p:txBody>
      </p:sp>
      <p:pic>
        <p:nvPicPr>
          <p:cNvPr id="7" name="Picture 6" descr="A person with stethoscope around their head&#10;&#10;Description automatically generated">
            <a:extLst>
              <a:ext uri="{FF2B5EF4-FFF2-40B4-BE49-F238E27FC236}">
                <a16:creationId xmlns:a16="http://schemas.microsoft.com/office/drawing/2014/main" id="{2F2BBB72-77EE-25B5-821C-763EBFC7E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044" y="2436218"/>
            <a:ext cx="3195970" cy="3195970"/>
          </a:xfrm>
          <a:prstGeom prst="rect">
            <a:avLst/>
          </a:prstGeom>
        </p:spPr>
      </p:pic>
    </p:spTree>
    <p:custDataLst>
      <p:tags r:id="rId1"/>
    </p:custDataLst>
    <p:extLst>
      <p:ext uri="{BB962C8B-B14F-4D97-AF65-F5344CB8AC3E}">
        <p14:creationId xmlns:p14="http://schemas.microsoft.com/office/powerpoint/2010/main" val="118384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585" y="483087"/>
            <a:ext cx="9296648" cy="1053943"/>
          </a:xfrm>
        </p:spPr>
        <p:txBody>
          <a:bodyPr/>
          <a:lstStyle/>
          <a:p>
            <a:r>
              <a:rPr lang="en-US" sz="2400" i="0" dirty="0">
                <a:solidFill>
                  <a:schemeClr val="bg1"/>
                </a:solidFill>
              </a:rPr>
              <a:t>Allegations: Violation of patient privacy and confidentiality and </a:t>
            </a:r>
            <a:br>
              <a:rPr lang="en-US" sz="2400" i="0" dirty="0">
                <a:solidFill>
                  <a:schemeClr val="bg1"/>
                </a:solidFill>
              </a:rPr>
            </a:br>
            <a:r>
              <a:rPr lang="en-US" sz="2400" i="0" dirty="0">
                <a:solidFill>
                  <a:schemeClr val="bg1"/>
                </a:solidFill>
              </a:rPr>
              <a:t>Failure to follow federal and state HIPAA requirements</a:t>
            </a:r>
            <a:br>
              <a:rPr lang="en-US" sz="2400" dirty="0">
                <a:solidFill>
                  <a:schemeClr val="bg1"/>
                </a:solidFill>
              </a:rPr>
            </a:br>
            <a:endParaRPr lang="en-US" sz="2400" dirty="0">
              <a:solidFill>
                <a:schemeClr val="bg1"/>
              </a:solidFill>
            </a:endParaRPr>
          </a:p>
        </p:txBody>
      </p:sp>
      <p:sp>
        <p:nvSpPr>
          <p:cNvPr id="3" name="Content Placeholder 2"/>
          <p:cNvSpPr>
            <a:spLocks noGrp="1"/>
          </p:cNvSpPr>
          <p:nvPr>
            <p:ph idx="1"/>
          </p:nvPr>
        </p:nvSpPr>
        <p:spPr>
          <a:xfrm>
            <a:off x="1213805" y="1771057"/>
            <a:ext cx="9296648" cy="3964905"/>
          </a:xfrm>
        </p:spPr>
        <p:txBody>
          <a:bodyPr/>
          <a:lstStyle/>
          <a:p>
            <a:r>
              <a:rPr lang="en-US" sz="2000" dirty="0">
                <a:solidFill>
                  <a:srgbClr val="FF0000"/>
                </a:solidFill>
              </a:rPr>
              <a:t>Investigation Findings:</a:t>
            </a:r>
          </a:p>
          <a:p>
            <a:pPr marL="342900" indent="-342900">
              <a:buFont typeface="Arial" panose="020B0604020202020204" pitchFamily="34" charset="0"/>
              <a:buChar char="►"/>
            </a:pPr>
            <a:r>
              <a:rPr lang="en-US" sz="1800" b="0" dirty="0">
                <a:solidFill>
                  <a:srgbClr val="253C56"/>
                </a:solidFill>
              </a:rPr>
              <a:t>Unauthorized release of patient information to caller</a:t>
            </a:r>
          </a:p>
          <a:p>
            <a:pPr marL="342900" indent="-342900">
              <a:buFont typeface="Arial" panose="020B0604020202020204" pitchFamily="34" charset="0"/>
              <a:buChar char="►"/>
            </a:pPr>
            <a:r>
              <a:rPr lang="en-US" sz="1800" b="0" dirty="0">
                <a:solidFill>
                  <a:srgbClr val="253C56"/>
                </a:solidFill>
              </a:rPr>
              <a:t>Physician staff posted response to patient posting on Yelp</a:t>
            </a:r>
          </a:p>
          <a:p>
            <a:pPr marL="342900" indent="-342900">
              <a:buFont typeface="Arial" panose="020B0604020202020204" pitchFamily="34" charset="0"/>
              <a:buChar char="►"/>
            </a:pPr>
            <a:r>
              <a:rPr lang="en-US" sz="1800" b="0" dirty="0">
                <a:solidFill>
                  <a:srgbClr val="253C56"/>
                </a:solidFill>
              </a:rPr>
              <a:t>No Privacy Officer designated in practice</a:t>
            </a:r>
          </a:p>
          <a:p>
            <a:pPr marL="342900" indent="-342900">
              <a:buFont typeface="Arial" panose="020B0604020202020204" pitchFamily="34" charset="0"/>
              <a:buChar char="►"/>
            </a:pPr>
            <a:r>
              <a:rPr lang="en-US" sz="1800" b="0" dirty="0">
                <a:solidFill>
                  <a:srgbClr val="253C56"/>
                </a:solidFill>
              </a:rPr>
              <a:t>No Notice of Privacy Acknowledgement in medical record</a:t>
            </a:r>
          </a:p>
          <a:p>
            <a:pPr marL="342900" indent="-342900">
              <a:buFont typeface="Arial" panose="020B0604020202020204" pitchFamily="34" charset="0"/>
              <a:buChar char="►"/>
            </a:pPr>
            <a:r>
              <a:rPr lang="en-US" sz="1800" b="0" dirty="0">
                <a:solidFill>
                  <a:srgbClr val="253C56"/>
                </a:solidFill>
              </a:rPr>
              <a:t>No Annual HIPAA Security Assessment in medical practice</a:t>
            </a:r>
          </a:p>
          <a:p>
            <a:pPr marL="342900" indent="-342900">
              <a:buFont typeface="Arial" panose="020B0604020202020204" pitchFamily="34" charset="0"/>
              <a:buChar char="►"/>
            </a:pPr>
            <a:r>
              <a:rPr lang="en-US" sz="1800" b="0" dirty="0">
                <a:solidFill>
                  <a:srgbClr val="253C56"/>
                </a:solidFill>
              </a:rPr>
              <a:t>No documentation of HIPAA staff training</a:t>
            </a:r>
          </a:p>
          <a:p>
            <a:pPr marL="342900" indent="-342900">
              <a:buFont typeface="Arial" panose="020B0604020202020204" pitchFamily="34" charset="0"/>
              <a:buChar char="►"/>
            </a:pPr>
            <a:r>
              <a:rPr lang="en-US" sz="1800" b="0" dirty="0">
                <a:solidFill>
                  <a:srgbClr val="253C56"/>
                </a:solidFill>
              </a:rPr>
              <a:t>Failed to provide medical records within 15 days of written request</a:t>
            </a:r>
          </a:p>
          <a:p>
            <a:pPr marL="342900" indent="-342900">
              <a:buFont typeface="Arial" panose="020B0604020202020204" pitchFamily="34" charset="0"/>
              <a:buChar char="►"/>
            </a:pPr>
            <a:r>
              <a:rPr lang="en-US" sz="1800" b="0" dirty="0">
                <a:solidFill>
                  <a:srgbClr val="253C56"/>
                </a:solidFill>
              </a:rPr>
              <a:t>No HIPAA Policy in practice </a:t>
            </a:r>
          </a:p>
          <a:p>
            <a:pPr marL="342900" indent="-342900">
              <a:buFont typeface="Arial" panose="020B0604020202020204" pitchFamily="34" charset="0"/>
              <a:buChar char="►"/>
            </a:pPr>
            <a:r>
              <a:rPr lang="en-US" sz="1800" b="0" dirty="0">
                <a:solidFill>
                  <a:srgbClr val="253C56"/>
                </a:solidFill>
              </a:rPr>
              <a:t>No Business Associates Agreements in place </a:t>
            </a:r>
          </a:p>
          <a:p>
            <a:pPr marL="342900" indent="-342900">
              <a:buFont typeface="Wingdings" panose="05000000000000000000" pitchFamily="2" charset="2"/>
              <a:buChar char="§"/>
            </a:pPr>
            <a:endParaRPr lang="en-US" sz="2000" dirty="0">
              <a:solidFill>
                <a:schemeClr val="tx1"/>
              </a:solidFill>
            </a:endParaRPr>
          </a:p>
          <a:p>
            <a:endParaRPr lang="en-US" sz="2000" dirty="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r>
              <a:rPr lang="en-US" dirty="0"/>
              <a:t>In the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29</a:t>
            </a:fld>
            <a:endParaRPr lang="en-US" dirty="0"/>
          </a:p>
        </p:txBody>
      </p:sp>
    </p:spTree>
    <p:custDataLst>
      <p:tags r:id="rId1"/>
    </p:custDataLst>
    <p:extLst>
      <p:ext uri="{BB962C8B-B14F-4D97-AF65-F5344CB8AC3E}">
        <p14:creationId xmlns:p14="http://schemas.microsoft.com/office/powerpoint/2010/main" val="9761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Box 8"/>
          <p:cNvSpPr txBox="1">
            <a:spLocks noChangeArrowheads="1"/>
          </p:cNvSpPr>
          <p:nvPr/>
        </p:nvSpPr>
        <p:spPr bwMode="auto">
          <a:xfrm>
            <a:off x="5748338" y="1501776"/>
            <a:ext cx="419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dirty="0">
                <a:solidFill>
                  <a:schemeClr val="bg1"/>
                </a:solidFill>
              </a:rPr>
              <a:t> </a:t>
            </a:r>
          </a:p>
        </p:txBody>
      </p:sp>
      <p:sp>
        <p:nvSpPr>
          <p:cNvPr id="7" name="Slide Number Placeholder 3"/>
          <p:cNvSpPr txBox="1">
            <a:spLocks/>
          </p:cNvSpPr>
          <p:nvPr/>
        </p:nvSpPr>
        <p:spPr bwMode="auto">
          <a:xfrm>
            <a:off x="1889126" y="6470650"/>
            <a:ext cx="474663" cy="319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fld id="{12CC1C06-E55D-455F-968B-4B7E80246E88}" type="slidenum">
              <a:rPr lang="en-US" altLang="en-US" sz="1200">
                <a:solidFill>
                  <a:schemeClr val="bg1"/>
                </a:solidFill>
              </a:rPr>
              <a:pPr/>
              <a:t>3</a:t>
            </a:fld>
            <a:endParaRPr lang="en-US" altLang="en-US" sz="1200" dirty="0">
              <a:solidFill>
                <a:schemeClr val="bg1"/>
              </a:solidFill>
            </a:endParaRPr>
          </a:p>
        </p:txBody>
      </p:sp>
      <p:sp>
        <p:nvSpPr>
          <p:cNvPr id="9" name="TextBox 8">
            <a:extLst>
              <a:ext uri="{FF2B5EF4-FFF2-40B4-BE49-F238E27FC236}">
                <a16:creationId xmlns:a16="http://schemas.microsoft.com/office/drawing/2014/main" id="{6BFAC862-6852-4783-BB2F-32BBDEA7491A}"/>
              </a:ext>
            </a:extLst>
          </p:cNvPr>
          <p:cNvSpPr txBox="1"/>
          <p:nvPr/>
        </p:nvSpPr>
        <p:spPr>
          <a:xfrm>
            <a:off x="1284989" y="299351"/>
            <a:ext cx="9010718" cy="523220"/>
          </a:xfrm>
          <a:prstGeom prst="rect">
            <a:avLst/>
          </a:prstGeom>
          <a:noFill/>
        </p:spPr>
        <p:txBody>
          <a:bodyPr wrap="square">
            <a:spAutoFit/>
          </a:bodyPr>
          <a:lstStyle/>
          <a:p>
            <a:pPr marL="457200"/>
            <a:r>
              <a:rPr lang="en-US" sz="2800" b="1" dirty="0">
                <a:solidFill>
                  <a:schemeClr val="accent1"/>
                </a:solidFill>
                <a:ea typeface="MS Mincho" panose="02020609040205080304" pitchFamily="49" charset="-128"/>
              </a:rPr>
              <a:t>ADA - Accreditation, Disclosure, and Disclaimer</a:t>
            </a:r>
          </a:p>
        </p:txBody>
      </p:sp>
      <p:sp>
        <p:nvSpPr>
          <p:cNvPr id="8" name="TextBox 7">
            <a:extLst>
              <a:ext uri="{FF2B5EF4-FFF2-40B4-BE49-F238E27FC236}">
                <a16:creationId xmlns:a16="http://schemas.microsoft.com/office/drawing/2014/main" id="{0FFF4457-F595-417D-B576-D88D691D083C}"/>
              </a:ext>
            </a:extLst>
          </p:cNvPr>
          <p:cNvSpPr txBox="1"/>
          <p:nvPr/>
        </p:nvSpPr>
        <p:spPr>
          <a:xfrm>
            <a:off x="1745417" y="988397"/>
            <a:ext cx="8910142" cy="5778505"/>
          </a:xfrm>
          <a:prstGeom prst="rect">
            <a:avLst/>
          </a:prstGeom>
          <a:noFill/>
        </p:spPr>
        <p:txBody>
          <a:bodyPr wrap="square">
            <a:spAutoFit/>
          </a:bodyPr>
          <a:lstStyle/>
          <a:p>
            <a:pPr>
              <a:spcBef>
                <a:spcPts val="600"/>
              </a:spcBef>
            </a:pPr>
            <a:r>
              <a:rPr lang="en-US" sz="1400" dirty="0">
                <a:solidFill>
                  <a:schemeClr val="accent2"/>
                </a:solidFill>
                <a:ea typeface="Calibri" panose="020F0502020204030204" pitchFamily="34" charset="0"/>
                <a:cs typeface="Calibri" panose="020F0502020204030204" pitchFamily="34" charset="0"/>
              </a:rPr>
              <a:t>This continuing education activity has been planned and implemented in accordance with the standards of the ADA Continuing Education Recognition Program (ADA CERP) by The Doctors Company.</a:t>
            </a:r>
            <a:endParaRPr lang="en-US" sz="1400" dirty="0">
              <a:solidFill>
                <a:schemeClr val="accent2"/>
              </a:solidFill>
              <a:ea typeface="Calibri" panose="020F0502020204030204" pitchFamily="34" charset="0"/>
              <a:cs typeface="Times New Roman" panose="02020603050405020304" pitchFamily="18" charset="0"/>
            </a:endParaRPr>
          </a:p>
          <a:p>
            <a:pPr>
              <a:spcBef>
                <a:spcPts val="600"/>
              </a:spcBef>
            </a:pPr>
            <a:endParaRPr lang="en-US" sz="1400" dirty="0">
              <a:solidFill>
                <a:schemeClr val="accent2"/>
              </a:solidFill>
            </a:endParaRPr>
          </a:p>
          <a:p>
            <a:pPr>
              <a:spcBef>
                <a:spcPts val="600"/>
              </a:spcBef>
            </a:pPr>
            <a:r>
              <a:rPr lang="en-US" sz="1400" dirty="0">
                <a:solidFill>
                  <a:schemeClr val="accent2"/>
                </a:solidFill>
                <a:ea typeface="Calibri" panose="020F0502020204030204" pitchFamily="34" charset="0"/>
                <a:cs typeface="Calibri" panose="020F0502020204030204" pitchFamily="34" charset="0"/>
              </a:rPr>
              <a:t>The Doctors Company is an ADA CERP Recognized Provider. ADA CERP is a service of the American Dental Association to assist dental professionals in identifying quality providers of continuing dental education. ADA CERP does not approve or endorse individual courses or instructors, nor does it imply acceptance of credit hours by boards of dentistry. Concerns or complaints about a CE provider may be directed to the provider or to ADA CERP at ADA.org/CERP.</a:t>
            </a:r>
            <a:endParaRPr lang="en-US" sz="1400" dirty="0">
              <a:solidFill>
                <a:schemeClr val="accent2"/>
              </a:solidFill>
              <a:ea typeface="Calibri" panose="020F0502020204030204" pitchFamily="34" charset="0"/>
              <a:cs typeface="Times New Roman" panose="02020603050405020304" pitchFamily="18" charset="0"/>
            </a:endParaRPr>
          </a:p>
          <a:p>
            <a:pPr>
              <a:spcBef>
                <a:spcPts val="600"/>
              </a:spcBef>
            </a:pPr>
            <a:endParaRPr lang="en-US" sz="1400" dirty="0">
              <a:solidFill>
                <a:schemeClr val="accent2"/>
              </a:solidFill>
              <a:ea typeface="Calibri" panose="020F0502020204030204" pitchFamily="34" charset="0"/>
            </a:endParaRPr>
          </a:p>
          <a:p>
            <a:pPr>
              <a:spcBef>
                <a:spcPts val="600"/>
              </a:spcBef>
            </a:pPr>
            <a:r>
              <a:rPr lang="en-US" sz="1400" dirty="0">
                <a:solidFill>
                  <a:schemeClr val="accent2"/>
                </a:solidFill>
                <a:ea typeface="Calibri" panose="020F0502020204030204" pitchFamily="34" charset="0"/>
                <a:cs typeface="Calibri" panose="020F0502020204030204" pitchFamily="34" charset="0"/>
              </a:rPr>
              <a:t>The Doctors Company designates this activity for </a:t>
            </a:r>
            <a:r>
              <a:rPr lang="en-US" sz="1400" b="1" dirty="0">
                <a:solidFill>
                  <a:srgbClr val="FF2323"/>
                </a:solidFill>
                <a:ea typeface="Calibri" panose="020F0502020204030204" pitchFamily="34" charset="0"/>
                <a:cs typeface="Calibri" panose="020F0502020204030204" pitchFamily="34" charset="0"/>
              </a:rPr>
              <a:t>1.5</a:t>
            </a:r>
            <a:r>
              <a:rPr lang="en-US" sz="1400" dirty="0">
                <a:solidFill>
                  <a:srgbClr val="000000"/>
                </a:solidFill>
                <a:ea typeface="Calibri" panose="020F0502020204030204" pitchFamily="34" charset="0"/>
                <a:cs typeface="Calibri" panose="020F0502020204030204" pitchFamily="34" charset="0"/>
              </a:rPr>
              <a:t> </a:t>
            </a:r>
            <a:r>
              <a:rPr lang="en-US" sz="1400" dirty="0">
                <a:solidFill>
                  <a:schemeClr val="accent2"/>
                </a:solidFill>
                <a:ea typeface="Calibri" panose="020F0502020204030204" pitchFamily="34" charset="0"/>
                <a:cs typeface="Calibri" panose="020F0502020204030204" pitchFamily="34" charset="0"/>
              </a:rPr>
              <a:t>continuing education credits.</a:t>
            </a:r>
          </a:p>
          <a:p>
            <a:pPr>
              <a:spcBef>
                <a:spcPts val="600"/>
              </a:spcBef>
            </a:pPr>
            <a:endParaRPr lang="en-US" sz="1400" dirty="0">
              <a:solidFill>
                <a:schemeClr val="accent2"/>
              </a:solidFill>
              <a:ea typeface="Calibri" panose="020F0502020204030204" pitchFamily="34" charset="0"/>
              <a:cs typeface="Calibri" panose="020F0502020204030204" pitchFamily="34" charset="0"/>
            </a:endParaRPr>
          </a:p>
          <a:p>
            <a:pPr>
              <a:spcBef>
                <a:spcPts val="600"/>
              </a:spcBef>
            </a:pPr>
            <a:r>
              <a:rPr lang="en-US" sz="1400" dirty="0">
                <a:solidFill>
                  <a:schemeClr val="accent2"/>
                </a:solidFill>
              </a:rPr>
              <a:t>No individual in a position to control or influence the content of this activity has reported relevant financial relationships with commercial interests. </a:t>
            </a:r>
            <a:r>
              <a:rPr lang="en-US" sz="1400" dirty="0">
                <a:solidFill>
                  <a:schemeClr val="accent2"/>
                </a:solidFill>
                <a:cs typeface="Arial" charset="0"/>
              </a:rPr>
              <a:t>No </a:t>
            </a:r>
            <a:r>
              <a:rPr lang="en-US" sz="1400" dirty="0">
                <a:solidFill>
                  <a:schemeClr val="accent2"/>
                </a:solidFill>
              </a:rPr>
              <a:t>commercial support was provided for this activity.</a:t>
            </a:r>
          </a:p>
          <a:p>
            <a:pPr>
              <a:spcBef>
                <a:spcPts val="600"/>
              </a:spcBef>
            </a:pPr>
            <a:endParaRPr lang="en-US" sz="1400" dirty="0">
              <a:solidFill>
                <a:schemeClr val="accent2"/>
              </a:solidFill>
              <a:cs typeface="Arial" charset="0"/>
            </a:endParaRPr>
          </a:p>
          <a:p>
            <a:pPr>
              <a:spcBef>
                <a:spcPts val="600"/>
              </a:spcBef>
            </a:pPr>
            <a:r>
              <a:rPr lang="en-US" sz="1400" dirty="0">
                <a:solidFill>
                  <a:schemeClr val="accent2"/>
                </a:solidFill>
                <a:ea typeface="Calibri" panose="020F0502020204030204" pitchFamily="34" charset="0"/>
              </a:rPr>
              <a:t>This program is being offered for informational and educational purposes only from a Patient Safety Risk Management perspective and does not constitute legal advice. Laws vary from state to state, actual clinical situations often involve subtle differences and nuances from program scenarios or recommendations, and the recommendations provided in this activity may not apply to all practice situations. In complex circumstances, which present significant potential for an adverse event or litigation, TDC and the faculty recommend you consult directly with your corporate or personal counsel  for professional legal guidance.</a:t>
            </a:r>
          </a:p>
          <a:p>
            <a:pPr>
              <a:spcBef>
                <a:spcPts val="600"/>
              </a:spcBef>
            </a:pPr>
            <a:endParaRPr lang="en-US" sz="1400" dirty="0">
              <a:solidFill>
                <a:schemeClr val="tx1">
                  <a:lumMod val="50000"/>
                </a:schemeClr>
              </a:solidFill>
              <a:cs typeface="Arial" charset="0"/>
            </a:endParaRPr>
          </a:p>
          <a:p>
            <a:pPr>
              <a:spcBef>
                <a:spcPts val="600"/>
              </a:spcBef>
            </a:pPr>
            <a:endParaRPr lang="en-US" sz="1150" dirty="0">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A1DED8A-75BC-2D7B-0C72-66132F3C1122}"/>
              </a:ext>
            </a:extLst>
          </p:cNvPr>
          <p:cNvSpPr>
            <a:spLocks noGrp="1"/>
          </p:cNvSpPr>
          <p:nvPr>
            <p:ph type="ftr" sz="quarter" idx="3"/>
          </p:nvPr>
        </p:nvSpPr>
        <p:spPr/>
        <p:txBody>
          <a:bodyPr/>
          <a:lstStyle/>
          <a:p>
            <a:r>
              <a:rPr lang="en-US" dirty="0"/>
              <a:t>In the Medical Board Hot Seat!</a:t>
            </a:r>
          </a:p>
        </p:txBody>
      </p:sp>
      <p:sp>
        <p:nvSpPr>
          <p:cNvPr id="3" name="Slide Number Placeholder 2">
            <a:extLst>
              <a:ext uri="{FF2B5EF4-FFF2-40B4-BE49-F238E27FC236}">
                <a16:creationId xmlns:a16="http://schemas.microsoft.com/office/drawing/2014/main" id="{115A97C5-B3FF-A030-99BB-888BF658A8EA}"/>
              </a:ext>
            </a:extLst>
          </p:cNvPr>
          <p:cNvSpPr>
            <a:spLocks noGrp="1"/>
          </p:cNvSpPr>
          <p:nvPr>
            <p:ph type="sldNum" sz="quarter" idx="4"/>
          </p:nvPr>
        </p:nvSpPr>
        <p:spPr/>
        <p:txBody>
          <a:bodyPr/>
          <a:lstStyle/>
          <a:p>
            <a:fld id="{B553BF3B-53D9-42C8-A7F6-F9808B4E7A72}" type="slidenum">
              <a:rPr lang="en-US" smtClean="0"/>
              <a:pPr/>
              <a:t>3</a:t>
            </a:fld>
            <a:endParaRPr lang="en-US" dirty="0"/>
          </a:p>
        </p:txBody>
      </p:sp>
    </p:spTree>
    <p:custDataLst>
      <p:tags r:id="rId1"/>
    </p:custDataLst>
    <p:extLst>
      <p:ext uri="{BB962C8B-B14F-4D97-AF65-F5344CB8AC3E}">
        <p14:creationId xmlns:p14="http://schemas.microsoft.com/office/powerpoint/2010/main" val="246229415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45" y="365128"/>
            <a:ext cx="10585101" cy="1053943"/>
          </a:xfrm>
        </p:spPr>
        <p:txBody>
          <a:bodyPr/>
          <a:lstStyle/>
          <a:p>
            <a:r>
              <a:rPr lang="en-US" sz="2800" i="0" dirty="0"/>
              <a:t>Patient Safety Considerations</a:t>
            </a:r>
          </a:p>
        </p:txBody>
      </p:sp>
      <p:sp>
        <p:nvSpPr>
          <p:cNvPr id="3" name="Content Placeholder 2"/>
          <p:cNvSpPr>
            <a:spLocks noGrp="1"/>
          </p:cNvSpPr>
          <p:nvPr>
            <p:ph idx="1"/>
          </p:nvPr>
        </p:nvSpPr>
        <p:spPr>
          <a:xfrm>
            <a:off x="810645" y="2124481"/>
            <a:ext cx="8025550" cy="3751175"/>
          </a:xfrm>
        </p:spPr>
        <p:txBody>
          <a:bodyPr/>
          <a:lstStyle/>
          <a:p>
            <a:pPr marL="342900" indent="-342900">
              <a:buSzPct val="70000"/>
              <a:buFont typeface="Arial" panose="020B0604020202020204" pitchFamily="34" charset="0"/>
              <a:buChar char="►"/>
            </a:pPr>
            <a:r>
              <a:rPr lang="en-US" sz="2000" b="0" i="0" dirty="0"/>
              <a:t>Designate a Privacy Office for practice</a:t>
            </a:r>
          </a:p>
          <a:p>
            <a:pPr marL="342900" indent="-342900">
              <a:buSzPct val="70000"/>
              <a:buFont typeface="Arial" panose="020B0604020202020204" pitchFamily="34" charset="0"/>
              <a:buChar char="►"/>
            </a:pPr>
            <a:r>
              <a:rPr lang="en-US" sz="2000" b="0" i="0" dirty="0"/>
              <a:t>Maintain HIPAA policy and procedures</a:t>
            </a:r>
          </a:p>
          <a:p>
            <a:pPr marL="342900" indent="-342900">
              <a:buSzPct val="70000"/>
              <a:buFont typeface="Arial" panose="020B0604020202020204" pitchFamily="34" charset="0"/>
              <a:buChar char="►"/>
            </a:pPr>
            <a:r>
              <a:rPr lang="en-US" sz="2000" b="0" i="0" dirty="0"/>
              <a:t>Ensure appropriate HIPAA training for staff at time of hire and update each year</a:t>
            </a:r>
          </a:p>
          <a:p>
            <a:pPr marL="342900" indent="-342900">
              <a:buSzPct val="70000"/>
              <a:buFont typeface="Arial" panose="020B0604020202020204" pitchFamily="34" charset="0"/>
              <a:buChar char="►"/>
            </a:pPr>
            <a:r>
              <a:rPr lang="en-US" sz="2000" b="0" i="0" dirty="0"/>
              <a:t>Make sure Business Associates Agreements are in place</a:t>
            </a:r>
          </a:p>
          <a:p>
            <a:pPr marL="342900" indent="-342900">
              <a:buSzPct val="70000"/>
              <a:buFont typeface="Arial" panose="020B0604020202020204" pitchFamily="34" charset="0"/>
              <a:buChar char="►"/>
            </a:pPr>
            <a:r>
              <a:rPr lang="en-US" sz="2000" b="0" i="0" dirty="0"/>
              <a:t>Acknowledgement of Notice Privacy </a:t>
            </a:r>
          </a:p>
          <a:p>
            <a:pPr marL="342900" indent="-342900">
              <a:buSzPct val="70000"/>
              <a:buFont typeface="Arial" panose="020B0604020202020204" pitchFamily="34" charset="0"/>
              <a:buChar char="►"/>
            </a:pPr>
            <a:r>
              <a:rPr lang="en-US" sz="2000" b="0" i="0" dirty="0"/>
              <a:t>Perform annual Security Assessment for medical practice </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30</a:t>
            </a:fld>
            <a:endParaRPr lang="en-US" dirty="0"/>
          </a:p>
        </p:txBody>
      </p:sp>
      <p:pic>
        <p:nvPicPr>
          <p:cNvPr id="7" name="Picture 6" descr="A close up of a sign&#10;&#10;Description automatically generated">
            <a:extLst>
              <a:ext uri="{FF2B5EF4-FFF2-40B4-BE49-F238E27FC236}">
                <a16:creationId xmlns:a16="http://schemas.microsoft.com/office/drawing/2014/main" id="{E2A07C26-E57B-4392-BAEE-B4BF44B4E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177" y="2364249"/>
            <a:ext cx="3157869" cy="3157869"/>
          </a:xfrm>
          <a:prstGeom prst="rect">
            <a:avLst/>
          </a:prstGeom>
        </p:spPr>
      </p:pic>
    </p:spTree>
    <p:custDataLst>
      <p:tags r:id="rId1"/>
    </p:custDataLst>
    <p:extLst>
      <p:ext uri="{BB962C8B-B14F-4D97-AF65-F5344CB8AC3E}">
        <p14:creationId xmlns:p14="http://schemas.microsoft.com/office/powerpoint/2010/main" val="1776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dirty="0"/>
              <a:t>In the Hot Seat!</a:t>
            </a:r>
            <a:br>
              <a:rPr lang="en-US" sz="3200" i="0" dirty="0"/>
            </a:br>
            <a:r>
              <a:rPr lang="en-US" sz="3200" i="0" dirty="0"/>
              <a:t>Scenario II</a:t>
            </a:r>
          </a:p>
        </p:txBody>
      </p:sp>
    </p:spTree>
    <p:extLst>
      <p:ext uri="{BB962C8B-B14F-4D97-AF65-F5344CB8AC3E}">
        <p14:creationId xmlns:p14="http://schemas.microsoft.com/office/powerpoint/2010/main" val="373933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514" y="534895"/>
            <a:ext cx="7938826" cy="1053943"/>
          </a:xfrm>
        </p:spPr>
        <p:txBody>
          <a:bodyPr/>
          <a:lstStyle/>
          <a:p>
            <a:r>
              <a:rPr lang="en-US" sz="2800" i="0" dirty="0">
                <a:solidFill>
                  <a:schemeClr val="bg1"/>
                </a:solidFill>
              </a:rPr>
              <a:t>Complaint </a:t>
            </a:r>
            <a:br>
              <a:rPr lang="en-US" sz="2800" i="0" dirty="0">
                <a:solidFill>
                  <a:srgbClr val="FF0000"/>
                </a:solidFill>
              </a:rPr>
            </a:br>
            <a:endParaRPr lang="en-US" sz="2800" i="0" dirty="0"/>
          </a:p>
        </p:txBody>
      </p:sp>
      <p:sp>
        <p:nvSpPr>
          <p:cNvPr id="3" name="Content Placeholder 2"/>
          <p:cNvSpPr>
            <a:spLocks noGrp="1"/>
          </p:cNvSpPr>
          <p:nvPr>
            <p:ph idx="1"/>
          </p:nvPr>
        </p:nvSpPr>
        <p:spPr>
          <a:xfrm>
            <a:off x="5504183" y="2579043"/>
            <a:ext cx="5660815" cy="2898047"/>
          </a:xfrm>
        </p:spPr>
        <p:txBody>
          <a:bodyPr/>
          <a:lstStyle/>
          <a:p>
            <a:pPr marL="342900" indent="-342900">
              <a:buSzPct val="70000"/>
              <a:buFont typeface="Tahoma" panose="020B0604030504040204" pitchFamily="34" charset="0"/>
              <a:buChar char="►"/>
            </a:pPr>
            <a:r>
              <a:rPr lang="en-US" sz="2000" b="0" i="0" dirty="0"/>
              <a:t>Unprofessional conduct during office exam </a:t>
            </a:r>
          </a:p>
          <a:p>
            <a:pPr marL="342900" indent="-342900">
              <a:buSzPct val="70000"/>
              <a:buFont typeface="Tahoma" panose="020B0604030504040204" pitchFamily="34" charset="0"/>
              <a:buChar char="►"/>
            </a:pPr>
            <a:r>
              <a:rPr lang="en-US" sz="2000" b="0" i="0" dirty="0"/>
              <a:t>Multiple orders for scheduled drugs without checking CURES</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32</a:t>
            </a:fld>
            <a:endParaRPr lang="en-US" dirty="0"/>
          </a:p>
        </p:txBody>
      </p:sp>
      <p:pic>
        <p:nvPicPr>
          <p:cNvPr id="7" name="Picture 6" descr="A magnifying glass over a stack of papers&#10;&#10;Description automatically generated">
            <a:extLst>
              <a:ext uri="{FF2B5EF4-FFF2-40B4-BE49-F238E27FC236}">
                <a16:creationId xmlns:a16="http://schemas.microsoft.com/office/drawing/2014/main" id="{AB4A53D0-A3D7-78CD-22D8-E3B93B3F8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02" y="2217201"/>
            <a:ext cx="3586069" cy="3586069"/>
          </a:xfrm>
          <a:prstGeom prst="rect">
            <a:avLst/>
          </a:prstGeom>
        </p:spPr>
      </p:pic>
    </p:spTree>
    <p:custDataLst>
      <p:tags r:id="rId1"/>
    </p:custDataLst>
    <p:extLst>
      <p:ext uri="{BB962C8B-B14F-4D97-AF65-F5344CB8AC3E}">
        <p14:creationId xmlns:p14="http://schemas.microsoft.com/office/powerpoint/2010/main" val="22605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37" y="626584"/>
            <a:ext cx="7938826" cy="991559"/>
          </a:xfrm>
        </p:spPr>
        <p:txBody>
          <a:bodyPr/>
          <a:lstStyle/>
          <a:p>
            <a:r>
              <a:rPr lang="en-US" sz="2800" i="0" dirty="0">
                <a:solidFill>
                  <a:schemeClr val="bg1"/>
                </a:solidFill>
              </a:rPr>
              <a:t>Allegations of Fraud in Medical Records</a:t>
            </a:r>
            <a:br>
              <a:rPr lang="en-US" i="0" dirty="0">
                <a:solidFill>
                  <a:srgbClr val="FF0000"/>
                </a:solidFill>
              </a:rPr>
            </a:br>
            <a:endParaRPr lang="en-US" i="0" dirty="0"/>
          </a:p>
        </p:txBody>
      </p:sp>
      <p:sp>
        <p:nvSpPr>
          <p:cNvPr id="3" name="Content Placeholder 2"/>
          <p:cNvSpPr>
            <a:spLocks noGrp="1"/>
          </p:cNvSpPr>
          <p:nvPr>
            <p:ph idx="1"/>
          </p:nvPr>
        </p:nvSpPr>
        <p:spPr>
          <a:xfrm>
            <a:off x="884966" y="2242241"/>
            <a:ext cx="9862083" cy="2898047"/>
          </a:xfrm>
        </p:spPr>
        <p:txBody>
          <a:bodyPr/>
          <a:lstStyle/>
          <a:p>
            <a:pPr>
              <a:buSzPct val="70000"/>
            </a:pPr>
            <a:r>
              <a:rPr lang="en-US" sz="2400" i="0" dirty="0">
                <a:solidFill>
                  <a:schemeClr val="accent5"/>
                </a:solidFill>
              </a:rPr>
              <a:t>Investigation Findings:</a:t>
            </a:r>
          </a:p>
          <a:p>
            <a:pPr marL="285750" indent="-285750">
              <a:buSzPct val="70000"/>
              <a:buFont typeface="Tahoma" panose="020B0604030504040204" pitchFamily="34" charset="0"/>
              <a:buChar char="►"/>
            </a:pPr>
            <a:r>
              <a:rPr lang="en-US" sz="2000" b="0" i="0" dirty="0"/>
              <a:t>Billing for services not documented</a:t>
            </a:r>
          </a:p>
          <a:p>
            <a:pPr marL="285750" indent="-285750">
              <a:buSzPct val="70000"/>
              <a:buFont typeface="Tahoma" panose="020B0604030504040204" pitchFamily="34" charset="0"/>
              <a:buChar char="►"/>
            </a:pPr>
            <a:r>
              <a:rPr lang="en-US" sz="2000" b="0" i="0" dirty="0"/>
              <a:t>EHR shows copy and paste</a:t>
            </a:r>
          </a:p>
          <a:p>
            <a:pPr marL="285750" indent="-285750">
              <a:buSzPct val="70000"/>
              <a:buFont typeface="Tahoma" panose="020B0604030504040204" pitchFamily="34" charset="0"/>
              <a:buChar char="►"/>
            </a:pPr>
            <a:r>
              <a:rPr lang="en-US" sz="2000" b="0" i="0" dirty="0"/>
              <a:t>Meta Data shows entries after Medical Board complaint letter received</a:t>
            </a:r>
          </a:p>
          <a:p>
            <a:pPr marL="285750" indent="-285750">
              <a:buSzPct val="70000"/>
              <a:buFont typeface="Tahoma" panose="020B0604030504040204" pitchFamily="34" charset="0"/>
              <a:buChar char="►"/>
            </a:pPr>
            <a:r>
              <a:rPr lang="en-US" sz="2000" b="0" i="0" dirty="0"/>
              <a:t>Telephone calls and texts not documented in medical record</a:t>
            </a:r>
          </a:p>
          <a:p>
            <a:pPr marL="285750" indent="-285750">
              <a:buSzPct val="70000"/>
              <a:buFont typeface="Tahoma" panose="020B0604030504040204" pitchFamily="34" charset="0"/>
              <a:buChar char="►"/>
            </a:pPr>
            <a:r>
              <a:rPr lang="en-US" sz="2000" b="0" i="0" dirty="0"/>
              <a:t>No visit note for some visits, no problem list documented</a:t>
            </a:r>
          </a:p>
          <a:p>
            <a:pPr marL="285750" indent="-285750">
              <a:buSzPct val="70000"/>
              <a:buFont typeface="Tahoma" panose="020B0604030504040204" pitchFamily="34" charset="0"/>
              <a:buChar char="►"/>
            </a:pPr>
            <a:r>
              <a:rPr lang="en-US" sz="2000" b="0" i="0" dirty="0"/>
              <a:t>No documentation of chaperone present during exam of intimate areas</a:t>
            </a:r>
          </a:p>
          <a:p>
            <a:pPr>
              <a:buClr>
                <a:srgbClr val="0070C0"/>
              </a:buClr>
            </a:pPr>
            <a:endParaRPr lang="en-US" sz="1800" dirty="0">
              <a:solidFill>
                <a:srgbClr val="253C56"/>
              </a:solidFill>
            </a:endParaRP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33</a:t>
            </a:fld>
            <a:endParaRPr lang="en-US" dirty="0"/>
          </a:p>
        </p:txBody>
      </p:sp>
    </p:spTree>
    <p:custDataLst>
      <p:tags r:id="rId1"/>
    </p:custDataLst>
    <p:extLst>
      <p:ext uri="{BB962C8B-B14F-4D97-AF65-F5344CB8AC3E}">
        <p14:creationId xmlns:p14="http://schemas.microsoft.com/office/powerpoint/2010/main" val="10558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24" y="365128"/>
            <a:ext cx="10585101" cy="1053943"/>
          </a:xfrm>
        </p:spPr>
        <p:txBody>
          <a:bodyPr/>
          <a:lstStyle/>
          <a:p>
            <a:r>
              <a:rPr lang="en-US" sz="2800" i="0" dirty="0"/>
              <a:t>Patient Safety Considerations</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34</a:t>
            </a:fld>
            <a:endParaRPr lang="en-US" dirty="0"/>
          </a:p>
        </p:txBody>
      </p:sp>
      <p:sp>
        <p:nvSpPr>
          <p:cNvPr id="6" name="TextBox 5"/>
          <p:cNvSpPr txBox="1"/>
          <p:nvPr/>
        </p:nvSpPr>
        <p:spPr>
          <a:xfrm>
            <a:off x="800455" y="2172604"/>
            <a:ext cx="10004394" cy="3231654"/>
          </a:xfrm>
          <a:prstGeom prst="rect">
            <a:avLst/>
          </a:prstGeom>
          <a:noFill/>
        </p:spPr>
        <p:txBody>
          <a:bodyPr wrap="square" rtlCol="0">
            <a:spAutoFit/>
          </a:bodyPr>
          <a:lstStyle/>
          <a:p>
            <a:pPr marL="57150" indent="-342900">
              <a:lnSpc>
                <a:spcPct val="150000"/>
              </a:lnSpc>
              <a:buClr>
                <a:schemeClr val="accent3"/>
              </a:buClr>
              <a:buSzPct val="70000"/>
              <a:buFont typeface="Tahoma" panose="020B0604030504040204" pitchFamily="34" charset="0"/>
              <a:buChar char="►"/>
            </a:pPr>
            <a:r>
              <a:rPr lang="en-US" sz="2000" dirty="0">
                <a:solidFill>
                  <a:schemeClr val="accent2"/>
                </a:solidFill>
              </a:rPr>
              <a:t>Document all services provided</a:t>
            </a:r>
          </a:p>
          <a:p>
            <a:pPr marL="57150" indent="-342900">
              <a:lnSpc>
                <a:spcPct val="150000"/>
              </a:lnSpc>
              <a:buClr>
                <a:schemeClr val="accent3"/>
              </a:buClr>
              <a:buSzPct val="70000"/>
              <a:buFont typeface="Tahoma" panose="020B0604030504040204" pitchFamily="34" charset="0"/>
              <a:buChar char="►"/>
            </a:pPr>
            <a:r>
              <a:rPr lang="en-US" sz="2000" dirty="0">
                <a:solidFill>
                  <a:schemeClr val="accent2"/>
                </a:solidFill>
              </a:rPr>
              <a:t>Do not bill for undocumented services</a:t>
            </a:r>
          </a:p>
          <a:p>
            <a:pPr marL="57150" indent="-342900">
              <a:lnSpc>
                <a:spcPct val="150000"/>
              </a:lnSpc>
              <a:buClr>
                <a:schemeClr val="accent3"/>
              </a:buClr>
              <a:buSzPct val="70000"/>
              <a:buFont typeface="Tahoma" panose="020B0604030504040204" pitchFamily="34" charset="0"/>
              <a:buChar char="►"/>
            </a:pPr>
            <a:r>
              <a:rPr lang="en-US" sz="2000" dirty="0">
                <a:solidFill>
                  <a:schemeClr val="accent2"/>
                </a:solidFill>
              </a:rPr>
              <a:t>Do not copy and paste in EHR without explanation</a:t>
            </a:r>
          </a:p>
          <a:p>
            <a:pPr marL="57150" indent="-342900">
              <a:lnSpc>
                <a:spcPct val="150000"/>
              </a:lnSpc>
              <a:buClr>
                <a:schemeClr val="accent3"/>
              </a:buClr>
              <a:buSzPct val="70000"/>
              <a:buFont typeface="Tahoma" panose="020B0604030504040204" pitchFamily="34" charset="0"/>
              <a:buChar char="►"/>
            </a:pPr>
            <a:r>
              <a:rPr lang="en-US" sz="2000" dirty="0">
                <a:solidFill>
                  <a:schemeClr val="accent2"/>
                </a:solidFill>
              </a:rPr>
              <a:t>Note “late entry” when entering &gt;24 hours after visit</a:t>
            </a:r>
          </a:p>
          <a:p>
            <a:pPr marL="57150" indent="-342900">
              <a:lnSpc>
                <a:spcPct val="150000"/>
              </a:lnSpc>
              <a:buClr>
                <a:schemeClr val="accent3"/>
              </a:buClr>
              <a:buSzPct val="70000"/>
              <a:buFont typeface="Tahoma" panose="020B0604030504040204" pitchFamily="34" charset="0"/>
              <a:buChar char="►"/>
            </a:pPr>
            <a:r>
              <a:rPr lang="en-US" sz="2000" dirty="0">
                <a:solidFill>
                  <a:schemeClr val="accent2"/>
                </a:solidFill>
              </a:rPr>
              <a:t>Document chaperone present during intimate examination</a:t>
            </a:r>
          </a:p>
          <a:p>
            <a:pPr marL="1257226" lvl="2" indent="-342900">
              <a:lnSpc>
                <a:spcPct val="90000"/>
              </a:lnSpc>
              <a:buClr>
                <a:schemeClr val="accent1"/>
              </a:buClr>
              <a:buSzPct val="100000"/>
              <a:buFont typeface="Arial" panose="020B0604020202020204" pitchFamily="34" charset="0"/>
              <a:buChar char="•"/>
            </a:pPr>
            <a:r>
              <a:rPr lang="en-US" dirty="0">
                <a:solidFill>
                  <a:schemeClr val="bg1">
                    <a:lumMod val="50000"/>
                  </a:schemeClr>
                </a:solidFill>
              </a:rPr>
              <a:t>If patient refuses chaperone, document using quotes with patient’s words</a:t>
            </a:r>
          </a:p>
          <a:p>
            <a:pPr marL="342900" indent="-342900">
              <a:lnSpc>
                <a:spcPct val="90000"/>
              </a:lnSpc>
              <a:buClr>
                <a:schemeClr val="accent1"/>
              </a:buClr>
              <a:buSzPct val="70000"/>
              <a:buFont typeface="Arial" panose="020B0604020202020204" pitchFamily="34" charset="0"/>
              <a:buChar char="•"/>
            </a:pPr>
            <a:endParaRPr lang="en-US" sz="2000" dirty="0">
              <a:solidFill>
                <a:srgbClr val="253C56"/>
              </a:solidFill>
            </a:endParaRPr>
          </a:p>
          <a:p>
            <a:pPr marL="342900" indent="-342900">
              <a:lnSpc>
                <a:spcPct val="90000"/>
              </a:lnSpc>
              <a:buClr>
                <a:srgbClr val="FFC000"/>
              </a:buClr>
              <a:buSzPct val="70000"/>
              <a:buFont typeface="Arial" panose="020B0604020202020204" pitchFamily="34" charset="0"/>
              <a:buChar char="►"/>
            </a:pPr>
            <a:endParaRPr lang="en-US" sz="2000" dirty="0">
              <a:solidFill>
                <a:srgbClr val="253C56"/>
              </a:solidFill>
            </a:endParaRPr>
          </a:p>
        </p:txBody>
      </p:sp>
    </p:spTree>
    <p:custDataLst>
      <p:tags r:id="rId1"/>
    </p:custDataLst>
    <p:extLst>
      <p:ext uri="{BB962C8B-B14F-4D97-AF65-F5344CB8AC3E}">
        <p14:creationId xmlns:p14="http://schemas.microsoft.com/office/powerpoint/2010/main" val="188574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dirty="0"/>
              <a:t>In the Hot Seat</a:t>
            </a:r>
            <a:br>
              <a:rPr lang="en-US" sz="3200" i="0" dirty="0"/>
            </a:br>
            <a:r>
              <a:rPr lang="en-US" sz="3200" i="0" dirty="0"/>
              <a:t>Scenario III</a:t>
            </a:r>
          </a:p>
        </p:txBody>
      </p:sp>
    </p:spTree>
    <p:custDataLst>
      <p:tags r:id="rId1"/>
    </p:custDataLst>
    <p:extLst>
      <p:ext uri="{BB962C8B-B14F-4D97-AF65-F5344CB8AC3E}">
        <p14:creationId xmlns:p14="http://schemas.microsoft.com/office/powerpoint/2010/main" val="17597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33" y="400829"/>
            <a:ext cx="7938826" cy="1053943"/>
          </a:xfrm>
        </p:spPr>
        <p:txBody>
          <a:bodyPr/>
          <a:lstStyle/>
          <a:p>
            <a:r>
              <a:rPr lang="en-US" sz="2800" i="0" dirty="0"/>
              <a:t>Complaint </a:t>
            </a:r>
          </a:p>
        </p:txBody>
      </p:sp>
      <p:sp>
        <p:nvSpPr>
          <p:cNvPr id="3" name="Content Placeholder 2"/>
          <p:cNvSpPr>
            <a:spLocks noGrp="1"/>
          </p:cNvSpPr>
          <p:nvPr>
            <p:ph idx="1"/>
          </p:nvPr>
        </p:nvSpPr>
        <p:spPr>
          <a:xfrm>
            <a:off x="1991472" y="1875222"/>
            <a:ext cx="6133855" cy="3751175"/>
          </a:xfrm>
        </p:spPr>
        <p:txBody>
          <a:bodyPr/>
          <a:lstStyle/>
          <a:p>
            <a:pPr marL="342900" indent="-342900">
              <a:buSzPct val="70000"/>
              <a:buFont typeface="Arial" panose="020B0604020202020204" pitchFamily="34" charset="0"/>
              <a:buChar char="►"/>
            </a:pPr>
            <a:endParaRPr lang="en-US" dirty="0">
              <a:solidFill>
                <a:srgbClr val="253C56"/>
              </a:solidFill>
            </a:endParaRPr>
          </a:p>
          <a:p>
            <a:pPr marL="342900" indent="-342900">
              <a:buSzPct val="70000"/>
              <a:buFont typeface="Arial" panose="020B0604020202020204" pitchFamily="34" charset="0"/>
              <a:buChar char="►"/>
            </a:pPr>
            <a:endParaRPr lang="en-US" dirty="0">
              <a:solidFill>
                <a:srgbClr val="253C56"/>
              </a:solidFill>
            </a:endParaRP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36</a:t>
            </a:fld>
            <a:endParaRPr lang="en-US" dirty="0"/>
          </a:p>
        </p:txBody>
      </p:sp>
      <p:pic>
        <p:nvPicPr>
          <p:cNvPr id="7" name="Picture 6" descr="A close up of a logo&#10;&#10;Description automatically generated">
            <a:extLst>
              <a:ext uri="{FF2B5EF4-FFF2-40B4-BE49-F238E27FC236}">
                <a16:creationId xmlns:a16="http://schemas.microsoft.com/office/drawing/2014/main" id="{CAC64E27-8FB7-42B4-857B-5A209340F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504" y="2418136"/>
            <a:ext cx="3102885" cy="3102885"/>
          </a:xfrm>
          <a:prstGeom prst="rect">
            <a:avLst/>
          </a:prstGeom>
        </p:spPr>
      </p:pic>
      <p:sp>
        <p:nvSpPr>
          <p:cNvPr id="6" name="TextBox 5">
            <a:extLst>
              <a:ext uri="{FF2B5EF4-FFF2-40B4-BE49-F238E27FC236}">
                <a16:creationId xmlns:a16="http://schemas.microsoft.com/office/drawing/2014/main" id="{0DFE4321-4BAF-4643-B56B-C91995883EC0}"/>
              </a:ext>
            </a:extLst>
          </p:cNvPr>
          <p:cNvSpPr txBox="1"/>
          <p:nvPr/>
        </p:nvSpPr>
        <p:spPr>
          <a:xfrm>
            <a:off x="5517916" y="2620960"/>
            <a:ext cx="5633350" cy="1449628"/>
          </a:xfrm>
          <a:prstGeom prst="rect">
            <a:avLst/>
          </a:prstGeom>
          <a:noFill/>
        </p:spPr>
        <p:txBody>
          <a:bodyPr wrap="square" rtlCol="0">
            <a:spAutoFit/>
          </a:bodyPr>
          <a:lstStyle/>
          <a:p>
            <a:pPr marL="342900" indent="-342900">
              <a:lnSpc>
                <a:spcPct val="90000"/>
              </a:lnSpc>
              <a:buClr>
                <a:schemeClr val="accent3"/>
              </a:buClr>
              <a:buSzPct val="70000"/>
              <a:buFont typeface="Tahoma" panose="020B0604030504040204" pitchFamily="34" charset="0"/>
              <a:buChar char="►"/>
            </a:pPr>
            <a:r>
              <a:rPr lang="en-US" sz="2000" dirty="0">
                <a:solidFill>
                  <a:schemeClr val="accent2"/>
                </a:solidFill>
              </a:rPr>
              <a:t>Inappropriate prescribing of scheduled drugs</a:t>
            </a:r>
          </a:p>
          <a:p>
            <a:pPr marL="342900" indent="-342900">
              <a:lnSpc>
                <a:spcPct val="90000"/>
              </a:lnSpc>
              <a:buClr>
                <a:schemeClr val="accent3"/>
              </a:buClr>
              <a:buSzPct val="70000"/>
              <a:buFont typeface="Tahoma" panose="020B0604030504040204" pitchFamily="34" charset="0"/>
              <a:buChar char="►"/>
            </a:pPr>
            <a:endParaRPr lang="en-US" sz="2000" dirty="0">
              <a:solidFill>
                <a:schemeClr val="accent2"/>
              </a:solidFill>
            </a:endParaRPr>
          </a:p>
          <a:p>
            <a:pPr marL="342900" indent="-342900">
              <a:lnSpc>
                <a:spcPct val="90000"/>
              </a:lnSpc>
              <a:buClr>
                <a:schemeClr val="accent3"/>
              </a:buClr>
              <a:buSzPct val="70000"/>
              <a:buFont typeface="Tahoma" panose="020B0604030504040204" pitchFamily="34" charset="0"/>
              <a:buChar char="►"/>
            </a:pPr>
            <a:r>
              <a:rPr lang="en-US" sz="2000" dirty="0">
                <a:solidFill>
                  <a:schemeClr val="accent2"/>
                </a:solidFill>
              </a:rPr>
              <a:t>Failure to follow CURES prescribing requirements </a:t>
            </a:r>
          </a:p>
          <a:p>
            <a:pPr>
              <a:lnSpc>
                <a:spcPct val="90000"/>
              </a:lnSpc>
            </a:pPr>
            <a:endParaRPr lang="en-US" i="1" dirty="0">
              <a:solidFill>
                <a:schemeClr val="tx2"/>
              </a:solidFill>
            </a:endParaRPr>
          </a:p>
        </p:txBody>
      </p:sp>
    </p:spTree>
    <p:custDataLst>
      <p:tags r:id="rId1"/>
    </p:custDataLst>
    <p:extLst>
      <p:ext uri="{BB962C8B-B14F-4D97-AF65-F5344CB8AC3E}">
        <p14:creationId xmlns:p14="http://schemas.microsoft.com/office/powerpoint/2010/main" val="29931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94" y="365127"/>
            <a:ext cx="10255055" cy="1053943"/>
          </a:xfrm>
        </p:spPr>
        <p:txBody>
          <a:bodyPr/>
          <a:lstStyle/>
          <a:p>
            <a:r>
              <a:rPr lang="en-US" sz="2800" i="0" dirty="0">
                <a:solidFill>
                  <a:schemeClr val="bg1"/>
                </a:solidFill>
              </a:rPr>
              <a:t>Allegations: Drug Overdose Resulting in Death of Patient </a:t>
            </a:r>
            <a:endParaRPr lang="en-US" sz="2800" i="0" dirty="0"/>
          </a:p>
        </p:txBody>
      </p:sp>
      <p:sp>
        <p:nvSpPr>
          <p:cNvPr id="3" name="Content Placeholder 2"/>
          <p:cNvSpPr>
            <a:spLocks noGrp="1"/>
          </p:cNvSpPr>
          <p:nvPr>
            <p:ph idx="1"/>
          </p:nvPr>
        </p:nvSpPr>
        <p:spPr>
          <a:xfrm>
            <a:off x="820294" y="2067594"/>
            <a:ext cx="7409305" cy="3751175"/>
          </a:xfrm>
        </p:spPr>
        <p:txBody>
          <a:bodyPr/>
          <a:lstStyle/>
          <a:p>
            <a:pPr>
              <a:buSzPct val="70000"/>
            </a:pPr>
            <a:r>
              <a:rPr lang="en-US" sz="2400" i="0" dirty="0">
                <a:solidFill>
                  <a:schemeClr val="accent5"/>
                </a:solidFill>
              </a:rPr>
              <a:t>Investigation Findings:</a:t>
            </a:r>
          </a:p>
          <a:p>
            <a:pPr marL="342900" indent="-342900">
              <a:buSzPct val="70000"/>
              <a:buFont typeface="Arial" panose="020B0604020202020204" pitchFamily="34" charset="0"/>
              <a:buChar char="►"/>
            </a:pPr>
            <a:r>
              <a:rPr lang="en-US" sz="2000" b="0" i="0" dirty="0"/>
              <a:t>No drug history documented</a:t>
            </a:r>
          </a:p>
          <a:p>
            <a:pPr marL="342900" indent="-342900">
              <a:buSzPct val="70000"/>
              <a:buFont typeface="Arial" panose="020B0604020202020204" pitchFamily="34" charset="0"/>
              <a:buChar char="►"/>
            </a:pPr>
            <a:r>
              <a:rPr lang="en-US" sz="2000" b="0" i="0" dirty="0"/>
              <a:t>No CURES report before first Rx ordered</a:t>
            </a:r>
          </a:p>
          <a:p>
            <a:pPr marL="342900" indent="-342900">
              <a:buSzPct val="70000"/>
              <a:buFont typeface="Arial" panose="020B0604020202020204" pitchFamily="34" charset="0"/>
              <a:buChar char="►"/>
            </a:pPr>
            <a:r>
              <a:rPr lang="en-US" sz="2000" b="0" i="0" dirty="0"/>
              <a:t>No CURES report for refills</a:t>
            </a:r>
          </a:p>
          <a:p>
            <a:pPr marL="342900" indent="-342900">
              <a:buSzPct val="70000"/>
              <a:buFont typeface="Arial" panose="020B0604020202020204" pitchFamily="34" charset="0"/>
              <a:buChar char="►"/>
            </a:pPr>
            <a:r>
              <a:rPr lang="en-US" sz="2000" b="0" i="0" dirty="0"/>
              <a:t>No documentation of warning of drug-drug interactions</a:t>
            </a:r>
          </a:p>
          <a:p>
            <a:pPr marL="342900" indent="-342900">
              <a:buSzPct val="70000"/>
              <a:buFont typeface="Arial" panose="020B0604020202020204" pitchFamily="34" charset="0"/>
              <a:buChar char="►"/>
            </a:pPr>
            <a:r>
              <a:rPr lang="en-US" sz="2000" b="0" i="0" dirty="0"/>
              <a:t>No documentation about driving while taking scheduled drug</a:t>
            </a:r>
          </a:p>
          <a:p>
            <a:pPr marL="342900" indent="-342900">
              <a:buSzPct val="70000"/>
              <a:buFont typeface="Arial" panose="020B0604020202020204" pitchFamily="34" charset="0"/>
              <a:buChar char="►"/>
            </a:pPr>
            <a:r>
              <a:rPr lang="en-US" sz="2000" b="0" dirty="0"/>
              <a:t>Release of protected health information to unauthorized person on the phone</a:t>
            </a:r>
            <a:endParaRPr lang="en-US" sz="2000" b="0" i="0" dirty="0"/>
          </a:p>
          <a:p>
            <a:pPr marL="342900" indent="-342900">
              <a:buSzPct val="70000"/>
              <a:buFont typeface="Arial" panose="020B0604020202020204" pitchFamily="34" charset="0"/>
              <a:buChar char="►"/>
            </a:pPr>
            <a:r>
              <a:rPr lang="en-US" sz="2000" b="0" i="0" dirty="0"/>
              <a:t>No Narcan prescribed</a:t>
            </a:r>
            <a:endParaRPr lang="en-US" dirty="0">
              <a:solidFill>
                <a:srgbClr val="253C56"/>
              </a:solidFill>
            </a:endParaRPr>
          </a:p>
          <a:p>
            <a:pPr marL="342900" indent="-342900">
              <a:buSzPct val="70000"/>
              <a:buFont typeface="Arial" panose="020B0604020202020204" pitchFamily="34" charset="0"/>
              <a:buChar char="►"/>
            </a:pPr>
            <a:endParaRPr lang="en-US" dirty="0">
              <a:solidFill>
                <a:srgbClr val="253C56"/>
              </a:solidFill>
            </a:endParaRP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37</a:t>
            </a:fld>
            <a:endParaRPr lang="en-US" dirty="0"/>
          </a:p>
        </p:txBody>
      </p:sp>
      <p:pic>
        <p:nvPicPr>
          <p:cNvPr id="8" name="Picture 7" descr="A blue pill bottle with a pill and a pill inside&#10;&#10;Description automatically generated">
            <a:extLst>
              <a:ext uri="{FF2B5EF4-FFF2-40B4-BE49-F238E27FC236}">
                <a16:creationId xmlns:a16="http://schemas.microsoft.com/office/drawing/2014/main" id="{154A01DF-26DD-EF2F-BA1F-95F39AC43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802" y="2223532"/>
            <a:ext cx="3439301" cy="3439301"/>
          </a:xfrm>
          <a:prstGeom prst="rect">
            <a:avLst/>
          </a:prstGeom>
        </p:spPr>
      </p:pic>
    </p:spTree>
    <p:custDataLst>
      <p:tags r:id="rId1"/>
    </p:custDataLst>
    <p:extLst>
      <p:ext uri="{BB962C8B-B14F-4D97-AF65-F5344CB8AC3E}">
        <p14:creationId xmlns:p14="http://schemas.microsoft.com/office/powerpoint/2010/main" val="291502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93" y="365128"/>
            <a:ext cx="10585101" cy="1053943"/>
          </a:xfrm>
        </p:spPr>
        <p:txBody>
          <a:bodyPr/>
          <a:lstStyle/>
          <a:p>
            <a:r>
              <a:rPr lang="en-US" sz="2800" i="0" dirty="0"/>
              <a:t>Patient Safety Considerations</a:t>
            </a:r>
          </a:p>
        </p:txBody>
      </p:sp>
      <p:sp>
        <p:nvSpPr>
          <p:cNvPr id="3" name="Content Placeholder 2"/>
          <p:cNvSpPr>
            <a:spLocks noGrp="1"/>
          </p:cNvSpPr>
          <p:nvPr>
            <p:ph idx="1"/>
          </p:nvPr>
        </p:nvSpPr>
        <p:spPr>
          <a:xfrm>
            <a:off x="796692" y="2368229"/>
            <a:ext cx="10390711" cy="3751175"/>
          </a:xfrm>
        </p:spPr>
        <p:txBody>
          <a:bodyPr/>
          <a:lstStyle/>
          <a:p>
            <a:pPr marL="342900" indent="-342900">
              <a:buSzPct val="70000"/>
              <a:buFont typeface="Arial" panose="020B0604020202020204" pitchFamily="34" charset="0"/>
              <a:buChar char="►"/>
            </a:pPr>
            <a:r>
              <a:rPr lang="en-US" sz="2000" b="0" i="0" dirty="0"/>
              <a:t>Document drug history, including Rx, OTC, supplements, recreational drug use, alcohol</a:t>
            </a:r>
          </a:p>
          <a:p>
            <a:pPr marL="342900" indent="-342900">
              <a:buSzPct val="70000"/>
              <a:buFont typeface="Arial" panose="020B0604020202020204" pitchFamily="34" charset="0"/>
              <a:buChar char="►"/>
            </a:pPr>
            <a:r>
              <a:rPr lang="en-US" sz="2000" b="0" i="0" dirty="0"/>
              <a:t>Register for CURES…never share your password </a:t>
            </a:r>
          </a:p>
          <a:p>
            <a:pPr marL="342900" indent="-342900">
              <a:buSzPct val="70000"/>
              <a:buFont typeface="Arial" panose="020B0604020202020204" pitchFamily="34" charset="0"/>
              <a:buChar char="►"/>
            </a:pPr>
            <a:r>
              <a:rPr lang="en-US" sz="2000" b="0" i="0" dirty="0"/>
              <a:t>CURES report prior to first Rx, every four months for refills </a:t>
            </a:r>
          </a:p>
          <a:p>
            <a:pPr marL="342900" indent="-342900">
              <a:buSzPct val="70000"/>
              <a:buFont typeface="Arial" panose="020B0604020202020204" pitchFamily="34" charset="0"/>
              <a:buChar char="►"/>
            </a:pPr>
            <a:r>
              <a:rPr lang="en-US" sz="2000" b="0" i="0" dirty="0"/>
              <a:t>Document warning patient of driving and operating equipment while taking Rx</a:t>
            </a:r>
          </a:p>
          <a:p>
            <a:pPr marL="342900" indent="-342900">
              <a:buSzPct val="70000"/>
              <a:buFont typeface="Arial" panose="020B0604020202020204" pitchFamily="34" charset="0"/>
              <a:buChar char="►"/>
            </a:pPr>
            <a:r>
              <a:rPr lang="en-US" sz="2000" b="0" i="0" dirty="0"/>
              <a:t>Consider a written contract with patient when prescribing scheduled drugs</a:t>
            </a:r>
          </a:p>
          <a:p>
            <a:pPr marL="342900" indent="-342900">
              <a:buSzPct val="70000"/>
              <a:buFont typeface="Arial" panose="020B0604020202020204" pitchFamily="34" charset="0"/>
              <a:buChar char="►"/>
            </a:pPr>
            <a:r>
              <a:rPr lang="en-US" sz="2000" b="0" i="0" dirty="0"/>
              <a:t>Prescribe Narcan as required by CA law</a:t>
            </a:r>
          </a:p>
          <a:p>
            <a:pPr marL="342900" indent="-342900">
              <a:buSzPct val="70000"/>
              <a:buFont typeface="Arial" panose="020B0604020202020204" pitchFamily="34" charset="0"/>
              <a:buChar char="►"/>
            </a:pPr>
            <a:r>
              <a:rPr lang="en-US" sz="2000" b="0" i="0" dirty="0"/>
              <a:t>Consider referral to pain management</a:t>
            </a:r>
          </a:p>
          <a:p>
            <a:pPr marL="342900" indent="-342900">
              <a:buSzPct val="70000"/>
              <a:buFont typeface="Arial" panose="020B0604020202020204" pitchFamily="34" charset="0"/>
              <a:buChar char="►"/>
            </a:pPr>
            <a:r>
              <a:rPr lang="en-US" sz="2000" b="0" i="0" dirty="0"/>
              <a:t>Maintain compliance with HIPAA federal and state regulations</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38</a:t>
            </a:fld>
            <a:endParaRPr lang="en-US" dirty="0"/>
          </a:p>
        </p:txBody>
      </p:sp>
    </p:spTree>
    <p:custDataLst>
      <p:tags r:id="rId1"/>
    </p:custDataLst>
    <p:extLst>
      <p:ext uri="{BB962C8B-B14F-4D97-AF65-F5344CB8AC3E}">
        <p14:creationId xmlns:p14="http://schemas.microsoft.com/office/powerpoint/2010/main" val="2144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3" y="365128"/>
            <a:ext cx="10585101" cy="1053943"/>
          </a:xfrm>
        </p:spPr>
        <p:txBody>
          <a:bodyPr/>
          <a:lstStyle/>
          <a:p>
            <a:r>
              <a:rPr lang="en-US" dirty="0"/>
              <a:t> </a:t>
            </a:r>
            <a:r>
              <a:rPr lang="en-US" sz="2800" i="0" dirty="0"/>
              <a:t>The Patient’s Point of View</a:t>
            </a:r>
          </a:p>
        </p:txBody>
      </p:sp>
      <p:sp>
        <p:nvSpPr>
          <p:cNvPr id="3" name="Content Placeholder 2"/>
          <p:cNvSpPr>
            <a:spLocks noGrp="1"/>
          </p:cNvSpPr>
          <p:nvPr>
            <p:ph idx="1"/>
          </p:nvPr>
        </p:nvSpPr>
        <p:spPr>
          <a:xfrm>
            <a:off x="807560" y="1996351"/>
            <a:ext cx="10787417" cy="3751175"/>
          </a:xfrm>
        </p:spPr>
        <p:txBody>
          <a:bodyPr/>
          <a:lstStyle/>
          <a:p>
            <a:pPr>
              <a:buSzPct val="70000"/>
            </a:pPr>
            <a:r>
              <a:rPr lang="en-US" sz="2400" i="0" dirty="0">
                <a:solidFill>
                  <a:schemeClr val="accent1"/>
                </a:solidFill>
              </a:rPr>
              <a:t>The physician is responsible and liable for everything that happens in the practice</a:t>
            </a:r>
          </a:p>
          <a:p>
            <a:pPr marL="342900" indent="-342900">
              <a:buSzPct val="70000"/>
              <a:buFont typeface="Arial" panose="020B0604020202020204" pitchFamily="34" charset="0"/>
              <a:buChar char="►"/>
            </a:pPr>
            <a:r>
              <a:rPr lang="en-US" sz="2000" b="0" i="0" dirty="0"/>
              <a:t>You are the one who will be reported </a:t>
            </a:r>
          </a:p>
          <a:p>
            <a:pPr marL="342900" indent="-342900">
              <a:buSzPct val="70000"/>
              <a:buFont typeface="Arial" panose="020B0604020202020204" pitchFamily="34" charset="0"/>
              <a:buChar char="►"/>
            </a:pPr>
            <a:r>
              <a:rPr lang="en-US" sz="2000" b="0" i="0" dirty="0"/>
              <a:t>HIPAA violations carry steep fines and penalties</a:t>
            </a:r>
          </a:p>
          <a:p>
            <a:pPr marL="342900" indent="-342900">
              <a:buSzPct val="70000"/>
              <a:buFont typeface="Arial" panose="020B0604020202020204" pitchFamily="34" charset="0"/>
              <a:buChar char="►"/>
            </a:pPr>
            <a:r>
              <a:rPr lang="en-US" sz="2000" b="0" i="0" dirty="0"/>
              <a:t>Privacy violations damage your reputation</a:t>
            </a:r>
          </a:p>
          <a:p>
            <a:pPr marL="342900" indent="-342900">
              <a:buSzPct val="70000"/>
              <a:buFont typeface="Arial" panose="020B0604020202020204" pitchFamily="34" charset="0"/>
              <a:buChar char="►"/>
            </a:pPr>
            <a:r>
              <a:rPr lang="en-US" sz="2000" b="0" i="0" dirty="0"/>
              <a:t>You will be in the news</a:t>
            </a:r>
          </a:p>
          <a:p>
            <a:pPr marL="342900" indent="-342900">
              <a:buSzPct val="70000"/>
              <a:buFont typeface="Arial" panose="020B0604020202020204" pitchFamily="34" charset="0"/>
              <a:buChar char="►"/>
            </a:pPr>
            <a:r>
              <a:rPr lang="en-US" sz="2000" b="0" i="0" dirty="0"/>
              <a:t>You are responsible when your staff makes a mistake</a:t>
            </a:r>
          </a:p>
          <a:p>
            <a:pPr marL="342900" indent="-342900">
              <a:buSzPct val="70000"/>
              <a:buFont typeface="Arial" panose="020B0604020202020204" pitchFamily="34" charset="0"/>
              <a:buChar char="►"/>
            </a:pPr>
            <a:r>
              <a:rPr lang="en-US" sz="2000" b="0" i="0" dirty="0"/>
              <a:t>You are responsible if your staff is not trained</a:t>
            </a:r>
          </a:p>
          <a:p>
            <a:pPr marL="342900" indent="-342900">
              <a:buSzPct val="70000"/>
              <a:buFont typeface="Arial" panose="020B0604020202020204" pitchFamily="34" charset="0"/>
              <a:buChar char="►"/>
            </a:pPr>
            <a:r>
              <a:rPr lang="en-US" sz="2000" b="0" i="0" dirty="0"/>
              <a:t>It is your practice…it is your reputation…it is your future</a:t>
            </a:r>
          </a:p>
        </p:txBody>
      </p:sp>
      <p:sp>
        <p:nvSpPr>
          <p:cNvPr id="4" name="Footer Placeholder 3"/>
          <p:cNvSpPr>
            <a:spLocks noGrp="1"/>
          </p:cNvSpPr>
          <p:nvPr>
            <p:ph type="ftr" sz="quarter" idx="11"/>
          </p:nvPr>
        </p:nvSpPr>
        <p:spPr/>
        <p:txBody>
          <a:bodyPr/>
          <a:lstStyle/>
          <a:p>
            <a:r>
              <a:rPr lang="en-US" dirty="0"/>
              <a:t>In the Medical Board Hot Seat!</a:t>
            </a:r>
          </a:p>
        </p:txBody>
      </p:sp>
      <p:sp>
        <p:nvSpPr>
          <p:cNvPr id="5" name="Slide Number Placeholder 4"/>
          <p:cNvSpPr>
            <a:spLocks noGrp="1"/>
          </p:cNvSpPr>
          <p:nvPr>
            <p:ph type="sldNum" sz="quarter" idx="12"/>
          </p:nvPr>
        </p:nvSpPr>
        <p:spPr/>
        <p:txBody>
          <a:bodyPr/>
          <a:lstStyle/>
          <a:p>
            <a:fld id="{B553BF3B-53D9-42C8-A7F6-F9808B4E7A72}" type="slidenum">
              <a:rPr lang="en-US" smtClean="0"/>
              <a:t>39</a:t>
            </a:fld>
            <a:endParaRPr lang="en-US" dirty="0"/>
          </a:p>
        </p:txBody>
      </p:sp>
    </p:spTree>
    <p:custDataLst>
      <p:tags r:id="rId1"/>
    </p:custDataLst>
    <p:extLst>
      <p:ext uri="{BB962C8B-B14F-4D97-AF65-F5344CB8AC3E}">
        <p14:creationId xmlns:p14="http://schemas.microsoft.com/office/powerpoint/2010/main" val="49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6024" y="365128"/>
            <a:ext cx="10585101" cy="1053943"/>
          </a:xfrm>
        </p:spPr>
        <p:txBody>
          <a:bodyPr/>
          <a:lstStyle/>
          <a:p>
            <a:r>
              <a:rPr lang="en-US" sz="2800" dirty="0"/>
              <a:t>Kathleen Stillwell, RN, MPA, MHSA, CPHRM</a:t>
            </a:r>
            <a:br>
              <a:rPr lang="en-US" sz="2800" dirty="0"/>
            </a:br>
            <a:r>
              <a:rPr lang="en-US" sz="2800" dirty="0"/>
              <a:t>Senior Patient Safety Risk Manager</a:t>
            </a:r>
          </a:p>
        </p:txBody>
      </p:sp>
      <p:sp>
        <p:nvSpPr>
          <p:cNvPr id="7" name="Content Placeholder 6"/>
          <p:cNvSpPr>
            <a:spLocks noGrp="1"/>
          </p:cNvSpPr>
          <p:nvPr>
            <p:ph idx="1"/>
          </p:nvPr>
        </p:nvSpPr>
        <p:spPr>
          <a:xfrm>
            <a:off x="824685" y="1963538"/>
            <a:ext cx="8216677" cy="3751175"/>
          </a:xfrm>
        </p:spPr>
        <p:txBody>
          <a:bodyPr/>
          <a:lstStyle/>
          <a:p>
            <a:pPr algn="just" defTabSz="514309">
              <a:lnSpc>
                <a:spcPct val="100000"/>
              </a:lnSpc>
              <a:spcBef>
                <a:spcPts val="0"/>
              </a:spcBef>
              <a:spcAft>
                <a:spcPts val="450"/>
              </a:spcAft>
              <a:buClrTx/>
              <a:buSzTx/>
              <a:defRPr/>
            </a:pPr>
            <a:r>
              <a:rPr lang="en-US" sz="1400" b="0" i="0" dirty="0">
                <a:ea typeface="Calibri" panose="020F0502020204030204" pitchFamily="34" charset="0"/>
                <a:cs typeface="Arial" panose="020B0604020202020204" pitchFamily="34" charset="0"/>
              </a:rPr>
              <a:t>Kathleen Stillwell earned Master’s Degrees in Public Administration and Health Services Administration. She is a registered nurse and Certified Professional Health Care Risk Manager (CPHRM). Ms. Stillwell is a nationally recognized expert in healthcare risk management with over 38 years of experience in clinical risk management, professional liability claims management, compliance, and high-risk underwriting. Her expertise includes hospitals, medical practices, and integrated healthcare organizations. </a:t>
            </a:r>
          </a:p>
          <a:p>
            <a:pPr algn="just" defTabSz="514309">
              <a:lnSpc>
                <a:spcPct val="100000"/>
              </a:lnSpc>
              <a:spcBef>
                <a:spcPts val="0"/>
              </a:spcBef>
              <a:buClrTx/>
              <a:buSzTx/>
              <a:defRPr/>
            </a:pPr>
            <a:r>
              <a:rPr lang="en-US" sz="1400" b="0" i="0" dirty="0">
                <a:ea typeface="Calibri" panose="020F0502020204030204" pitchFamily="34" charset="0"/>
                <a:cs typeface="Arial" panose="020B0604020202020204" pitchFamily="34" charset="0"/>
              </a:rPr>
              <a:t>Ms. Stillwell serves on Chapman University, Leadership Council for Crean College of Health and Behavioral Sciences in Irvine, CA. She also serves on the </a:t>
            </a:r>
            <a:r>
              <a:rPr lang="en-US" sz="1400" b="0" i="0" dirty="0">
                <a:ea typeface="Calibri" panose="020F0502020204030204" pitchFamily="34" charset="0"/>
                <a:cs typeface="Times New Roman" panose="02020603050405020304" pitchFamily="18" charset="0"/>
              </a:rPr>
              <a:t>University of California Riverside Advisory Board for Women in Leadership Program. Kathleen is a </a:t>
            </a:r>
            <a:r>
              <a:rPr lang="en-US" sz="1400" b="0" i="0" dirty="0">
                <a:ea typeface="Calibri" panose="020F0502020204030204" pitchFamily="34" charset="0"/>
                <a:cs typeface="Arial" panose="020B0604020202020204" pitchFamily="34" charset="0"/>
              </a:rPr>
              <a:t>member of Brandman University Nurse Advisory Board, and a volunteer coach for physicians and nurses for the California Medical Association Care 4 Caregivers program. She has served as faculty for the American Society for Healthcare Risk Management and is published in the American Hospital Society Risk Management Handbook for Healthcare Organizations. </a:t>
            </a:r>
          </a:p>
          <a:p>
            <a:pPr algn="just" defTabSz="514309">
              <a:lnSpc>
                <a:spcPct val="100000"/>
              </a:lnSpc>
              <a:spcBef>
                <a:spcPts val="0"/>
              </a:spcBef>
              <a:buClrTx/>
              <a:buSzTx/>
              <a:defRPr/>
            </a:pPr>
            <a:r>
              <a:rPr lang="en-US" sz="1400" b="0" i="0" dirty="0">
                <a:ea typeface="Calibri" panose="020F0502020204030204" pitchFamily="34" charset="0"/>
                <a:cs typeface="Arial" panose="020B0604020202020204" pitchFamily="34" charset="0"/>
              </a:rPr>
              <a:t>Kathleen has held numerous leadership positions with national and state risk management and quality organizations, including past Board Member for the American Society for Quality (ASQ), Healthcare Division, President of the CA State Patient Care Assessment Council, Board member for the California League of Nursing, adjunct faculty for Woodbury University and the University of San Francisco. She served on the Advisory Board of King International, Inc., and is a Charter Member of the Business Renaissance Institute.</a:t>
            </a:r>
          </a:p>
        </p:txBody>
      </p:sp>
      <p:sp>
        <p:nvSpPr>
          <p:cNvPr id="3" name="Footer Placeholder 2">
            <a:extLst>
              <a:ext uri="{FF2B5EF4-FFF2-40B4-BE49-F238E27FC236}">
                <a16:creationId xmlns:a16="http://schemas.microsoft.com/office/drawing/2014/main" id="{C6411A66-C55A-7A79-C657-7656CD03C1BC}"/>
              </a:ext>
            </a:extLst>
          </p:cNvPr>
          <p:cNvSpPr>
            <a:spLocks noGrp="1"/>
          </p:cNvSpPr>
          <p:nvPr>
            <p:ph type="ftr" sz="quarter" idx="11"/>
          </p:nvPr>
        </p:nvSpPr>
        <p:spPr/>
        <p:txBody>
          <a:bodyPr/>
          <a:lstStyle/>
          <a:p>
            <a:r>
              <a:rPr lang="en-US" dirty="0"/>
              <a:t>In the Medical Board Hot Seat!</a:t>
            </a:r>
          </a:p>
        </p:txBody>
      </p:sp>
      <p:sp>
        <p:nvSpPr>
          <p:cNvPr id="4" name="Slide Number Placeholder 1">
            <a:extLst>
              <a:ext uri="{FF2B5EF4-FFF2-40B4-BE49-F238E27FC236}">
                <a16:creationId xmlns:a16="http://schemas.microsoft.com/office/drawing/2014/main" id="{CAEA6BC0-0B5F-D5D4-0C41-9F04C0F13435}"/>
              </a:ext>
            </a:extLst>
          </p:cNvPr>
          <p:cNvSpPr>
            <a:spLocks noGrp="1"/>
          </p:cNvSpPr>
          <p:nvPr>
            <p:ph type="sldNum" sz="quarter" idx="12"/>
          </p:nvPr>
        </p:nvSpPr>
        <p:spPr/>
        <p:txBody>
          <a:bodyPr/>
          <a:lstStyle/>
          <a:p>
            <a:fld id="{4AD51F08-5E13-40A7-A342-E90D28EFB039}" type="slidenum">
              <a:rPr lang="en-US" sz="900"/>
              <a:t>4</a:t>
            </a:fld>
            <a:endParaRPr lang="en-US" sz="900" dirty="0"/>
          </a:p>
        </p:txBody>
      </p:sp>
      <p:pic>
        <p:nvPicPr>
          <p:cNvPr id="8" name="Picture 7" descr="A person wearing glasses&#10;&#10;Description automatically generated with low confidence">
            <a:extLst>
              <a:ext uri="{FF2B5EF4-FFF2-40B4-BE49-F238E27FC236}">
                <a16:creationId xmlns:a16="http://schemas.microsoft.com/office/drawing/2014/main" id="{E6709B8B-2A0D-27EB-C981-AC2FED637563}"/>
              </a:ext>
            </a:extLst>
          </p:cNvPr>
          <p:cNvPicPr>
            <a:picLocks noChangeAspect="1"/>
          </p:cNvPicPr>
          <p:nvPr/>
        </p:nvPicPr>
        <p:blipFill>
          <a:blip r:embed="rId3"/>
          <a:stretch>
            <a:fillRect/>
          </a:stretch>
        </p:blipFill>
        <p:spPr>
          <a:xfrm>
            <a:off x="9120131" y="2162322"/>
            <a:ext cx="2308060" cy="3566160"/>
          </a:xfrm>
          <a:prstGeom prst="rect">
            <a:avLst/>
          </a:prstGeom>
        </p:spPr>
      </p:pic>
    </p:spTree>
    <p:custDataLst>
      <p:tags r:id="rId1"/>
    </p:custDataLst>
    <p:extLst>
      <p:ext uri="{BB962C8B-B14F-4D97-AF65-F5344CB8AC3E}">
        <p14:creationId xmlns:p14="http://schemas.microsoft.com/office/powerpoint/2010/main" val="20019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BA0A6-EE1B-4EDE-86A6-A4D371A6B0B9}"/>
              </a:ext>
            </a:extLst>
          </p:cNvPr>
          <p:cNvSpPr>
            <a:spLocks noGrp="1"/>
          </p:cNvSpPr>
          <p:nvPr>
            <p:ph type="title"/>
          </p:nvPr>
        </p:nvSpPr>
        <p:spPr/>
        <p:txBody>
          <a:bodyPr/>
          <a:lstStyle>
            <a:defPPr>
              <a:defRPr lang="en-US"/>
            </a:defPPr>
            <a:lvl1pPr marL="0" algn="l" defTabSz="685745" rtl="0" eaLnBrk="1" latinLnBrk="0" hangingPunct="1">
              <a:defRPr sz="1350" kern="1200">
                <a:solidFill>
                  <a:schemeClr val="tx1"/>
                </a:solidFill>
                <a:latin typeface="+mn-lt"/>
                <a:ea typeface="+mn-ea"/>
                <a:cs typeface="+mn-cs"/>
              </a:defRPr>
            </a:lvl1pPr>
            <a:lvl2pPr marL="342873" algn="l" defTabSz="685745" rtl="0" eaLnBrk="1" latinLnBrk="0" hangingPunct="1">
              <a:defRPr sz="1350" kern="1200">
                <a:solidFill>
                  <a:schemeClr val="tx1"/>
                </a:solidFill>
                <a:latin typeface="+mn-lt"/>
                <a:ea typeface="+mn-ea"/>
                <a:cs typeface="+mn-cs"/>
              </a:defRPr>
            </a:lvl2pPr>
            <a:lvl3pPr marL="685745" algn="l" defTabSz="685745" rtl="0" eaLnBrk="1" latinLnBrk="0" hangingPunct="1">
              <a:defRPr sz="1350" kern="1200">
                <a:solidFill>
                  <a:schemeClr val="tx1"/>
                </a:solidFill>
                <a:latin typeface="+mn-lt"/>
                <a:ea typeface="+mn-ea"/>
                <a:cs typeface="+mn-cs"/>
              </a:defRPr>
            </a:lvl3pPr>
            <a:lvl4pPr marL="1028618" algn="l" defTabSz="685745" rtl="0" eaLnBrk="1" latinLnBrk="0" hangingPunct="1">
              <a:defRPr sz="1350" kern="1200">
                <a:solidFill>
                  <a:schemeClr val="tx1"/>
                </a:solidFill>
                <a:latin typeface="+mn-lt"/>
                <a:ea typeface="+mn-ea"/>
                <a:cs typeface="+mn-cs"/>
              </a:defRPr>
            </a:lvl4pPr>
            <a:lvl5pPr marL="1371491" algn="l" defTabSz="685745" rtl="0" eaLnBrk="1" latinLnBrk="0" hangingPunct="1">
              <a:defRPr sz="1350" kern="1200">
                <a:solidFill>
                  <a:schemeClr val="tx1"/>
                </a:solidFill>
                <a:latin typeface="+mn-lt"/>
                <a:ea typeface="+mn-ea"/>
                <a:cs typeface="+mn-cs"/>
              </a:defRPr>
            </a:lvl5pPr>
            <a:lvl6pPr marL="1714364" algn="l" defTabSz="685745" rtl="0" eaLnBrk="1" latinLnBrk="0" hangingPunct="1">
              <a:defRPr sz="1350" kern="1200">
                <a:solidFill>
                  <a:schemeClr val="tx1"/>
                </a:solidFill>
                <a:latin typeface="+mn-lt"/>
                <a:ea typeface="+mn-ea"/>
                <a:cs typeface="+mn-cs"/>
              </a:defRPr>
            </a:lvl6pPr>
            <a:lvl7pPr marL="2057235" algn="l" defTabSz="685745" rtl="0" eaLnBrk="1" latinLnBrk="0" hangingPunct="1">
              <a:defRPr sz="1350" kern="1200">
                <a:solidFill>
                  <a:schemeClr val="tx1"/>
                </a:solidFill>
                <a:latin typeface="+mn-lt"/>
                <a:ea typeface="+mn-ea"/>
                <a:cs typeface="+mn-cs"/>
              </a:defRPr>
            </a:lvl7pPr>
            <a:lvl8pPr marL="2400108" algn="l" defTabSz="685745" rtl="0" eaLnBrk="1" latinLnBrk="0" hangingPunct="1">
              <a:defRPr sz="1350" kern="1200">
                <a:solidFill>
                  <a:schemeClr val="tx1"/>
                </a:solidFill>
                <a:latin typeface="+mn-lt"/>
                <a:ea typeface="+mn-ea"/>
                <a:cs typeface="+mn-cs"/>
              </a:defRPr>
            </a:lvl8pPr>
            <a:lvl9pPr marL="2742981" algn="l" defTabSz="685745" rtl="0" eaLnBrk="1" latinLnBrk="0" hangingPunct="1">
              <a:defRPr sz="1350" kern="1200">
                <a:solidFill>
                  <a:schemeClr val="tx1"/>
                </a:solidFill>
                <a:latin typeface="+mn-lt"/>
                <a:ea typeface="+mn-ea"/>
                <a:cs typeface="+mn-cs"/>
              </a:defRPr>
            </a:lvl9pPr>
          </a:lstStyle>
          <a:p>
            <a:r>
              <a:rPr lang="en-US" sz="3200" dirty="0">
                <a:solidFill>
                  <a:srgbClr val="FFFFFF"/>
                </a:solidFill>
              </a:rPr>
              <a:t>Social Determinants of Health </a:t>
            </a:r>
          </a:p>
        </p:txBody>
      </p:sp>
      <p:graphicFrame>
        <p:nvGraphicFramePr>
          <p:cNvPr id="7" name="Content Placeholder 6">
            <a:extLst>
              <a:ext uri="{FF2B5EF4-FFF2-40B4-BE49-F238E27FC236}">
                <a16:creationId xmlns:a16="http://schemas.microsoft.com/office/drawing/2014/main" id="{3C253CFE-92B4-43CA-911A-CD59F607F176}"/>
              </a:ext>
            </a:extLst>
          </p:cNvPr>
          <p:cNvGraphicFramePr>
            <a:graphicFrameLocks noGrp="1"/>
          </p:cNvGraphicFramePr>
          <p:nvPr>
            <p:ph idx="4294967295"/>
            <p:extLst>
              <p:ext uri="{D42A27DB-BD31-4B8C-83A1-F6EECF244321}">
                <p14:modId xmlns:p14="http://schemas.microsoft.com/office/powerpoint/2010/main" val="1308497141"/>
              </p:ext>
            </p:extLst>
          </p:nvPr>
        </p:nvGraphicFramePr>
        <p:xfrm>
          <a:off x="1871044" y="2041875"/>
          <a:ext cx="8380412" cy="3138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Group of people with solid fill">
            <a:extLst>
              <a:ext uri="{FF2B5EF4-FFF2-40B4-BE49-F238E27FC236}">
                <a16:creationId xmlns:a16="http://schemas.microsoft.com/office/drawing/2014/main" id="{84530358-E6E4-496C-A35B-907A90DB4A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8580" y="3970719"/>
            <a:ext cx="1993900" cy="1978531"/>
          </a:xfrm>
          <a:prstGeom prst="rect">
            <a:avLst/>
          </a:prstGeom>
        </p:spPr>
      </p:pic>
      <p:sp>
        <p:nvSpPr>
          <p:cNvPr id="2" name="TextBox 1">
            <a:extLst>
              <a:ext uri="{FF2B5EF4-FFF2-40B4-BE49-F238E27FC236}">
                <a16:creationId xmlns:a16="http://schemas.microsoft.com/office/drawing/2014/main" id="{2A3A5902-002D-301D-C07B-0DA2481F06AE}"/>
              </a:ext>
            </a:extLst>
          </p:cNvPr>
          <p:cNvSpPr txBox="1"/>
          <p:nvPr/>
        </p:nvSpPr>
        <p:spPr>
          <a:xfrm>
            <a:off x="7213604" y="5803234"/>
            <a:ext cx="4192591" cy="830997"/>
          </a:xfrm>
          <a:prstGeom prst="rect">
            <a:avLst/>
          </a:prstGeom>
          <a:noFill/>
        </p:spPr>
        <p:txBody>
          <a:bodyPr wrap="square" rtlCol="0">
            <a:spAutoFit/>
          </a:bodyPr>
          <a:lstStyle/>
          <a:p>
            <a:pPr algn="r"/>
            <a:r>
              <a:rPr lang="en-US" sz="1100" dirty="0">
                <a:solidFill>
                  <a:schemeClr val="bg1">
                    <a:lumMod val="50000"/>
                  </a:schemeClr>
                </a:solidFill>
                <a:latin typeface="Arial" panose="020B0604020202020204" pitchFamily="34" charset="0"/>
                <a:cs typeface="Arial" panose="020B0604020202020204" pitchFamily="34" charset="0"/>
              </a:rPr>
              <a:t>Davis B. Discrimination: A Social Determinant Of Health Inequities. Health Affairs Blog. 2/25/2020 </a:t>
            </a:r>
          </a:p>
          <a:p>
            <a:endParaRPr lang="en-US" sz="2400" i="1" dirty="0">
              <a:solidFill>
                <a:schemeClr val="tx2"/>
              </a:solidFill>
            </a:endParaRPr>
          </a:p>
        </p:txBody>
      </p:sp>
      <p:sp>
        <p:nvSpPr>
          <p:cNvPr id="4" name="Footer Placeholder 3">
            <a:extLst>
              <a:ext uri="{FF2B5EF4-FFF2-40B4-BE49-F238E27FC236}">
                <a16:creationId xmlns:a16="http://schemas.microsoft.com/office/drawing/2014/main" id="{0D33821C-B01B-7326-E592-C249351733EB}"/>
              </a:ext>
            </a:extLst>
          </p:cNvPr>
          <p:cNvSpPr>
            <a:spLocks noGrp="1"/>
          </p:cNvSpPr>
          <p:nvPr>
            <p:ph type="ftr" sz="quarter" idx="11"/>
          </p:nvPr>
        </p:nvSpPr>
        <p:spPr>
          <a:xfrm>
            <a:off x="7585075" y="6318705"/>
            <a:ext cx="3821120" cy="234955"/>
          </a:xfrm>
        </p:spPr>
        <p:txBody>
          <a:bodyPr/>
          <a:lstStyle/>
          <a:p>
            <a:r>
              <a:rPr lang="en-US" dirty="0"/>
              <a:t>In the Medical Board Hot Seat!</a:t>
            </a:r>
          </a:p>
        </p:txBody>
      </p:sp>
      <p:sp>
        <p:nvSpPr>
          <p:cNvPr id="6" name="Slide Number Placeholder 5">
            <a:extLst>
              <a:ext uri="{FF2B5EF4-FFF2-40B4-BE49-F238E27FC236}">
                <a16:creationId xmlns:a16="http://schemas.microsoft.com/office/drawing/2014/main" id="{589DC51C-1896-8ACF-D7FF-01B9C9D57D96}"/>
              </a:ext>
            </a:extLst>
          </p:cNvPr>
          <p:cNvSpPr>
            <a:spLocks noGrp="1"/>
          </p:cNvSpPr>
          <p:nvPr>
            <p:ph type="sldNum" sz="quarter" idx="12"/>
          </p:nvPr>
        </p:nvSpPr>
        <p:spPr/>
        <p:txBody>
          <a:bodyPr/>
          <a:lstStyle/>
          <a:p>
            <a:fld id="{B553BF3B-53D9-42C8-A7F6-F9808B4E7A72}" type="slidenum">
              <a:rPr lang="en-US" smtClean="0"/>
              <a:t>40</a:t>
            </a:fld>
            <a:endParaRPr lang="en-US" dirty="0"/>
          </a:p>
        </p:txBody>
      </p:sp>
    </p:spTree>
    <p:extLst>
      <p:ext uri="{BB962C8B-B14F-4D97-AF65-F5344CB8AC3E}">
        <p14:creationId xmlns:p14="http://schemas.microsoft.com/office/powerpoint/2010/main" val="154296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A6261-DAD5-439D-AA3C-9743DF384063}"/>
              </a:ext>
            </a:extLst>
          </p:cNvPr>
          <p:cNvSpPr>
            <a:spLocks noGrp="1"/>
          </p:cNvSpPr>
          <p:nvPr>
            <p:ph type="title"/>
          </p:nvPr>
        </p:nvSpPr>
        <p:spPr>
          <a:xfrm>
            <a:off x="810645" y="365128"/>
            <a:ext cx="10585101" cy="1053943"/>
          </a:xfrm>
        </p:spPr>
        <p:txBody>
          <a:bodyPr>
            <a:normAutofit/>
          </a:bodyPr>
          <a:lstStyle/>
          <a:p>
            <a:r>
              <a:rPr lang="en-US" sz="2800" dirty="0"/>
              <a:t>Culture and Health Literacy: Important Elements of Care </a:t>
            </a:r>
          </a:p>
        </p:txBody>
      </p:sp>
      <p:graphicFrame>
        <p:nvGraphicFramePr>
          <p:cNvPr id="8" name="Diagram 7">
            <a:extLst>
              <a:ext uri="{FF2B5EF4-FFF2-40B4-BE49-F238E27FC236}">
                <a16:creationId xmlns:a16="http://schemas.microsoft.com/office/drawing/2014/main" id="{33030B4D-1BD5-431E-9103-A9EC6DDB3B81}"/>
              </a:ext>
            </a:extLst>
          </p:cNvPr>
          <p:cNvGraphicFramePr/>
          <p:nvPr>
            <p:extLst>
              <p:ext uri="{D42A27DB-BD31-4B8C-83A1-F6EECF244321}">
                <p14:modId xmlns:p14="http://schemas.microsoft.com/office/powerpoint/2010/main" val="662770790"/>
              </p:ext>
            </p:extLst>
          </p:nvPr>
        </p:nvGraphicFramePr>
        <p:xfrm>
          <a:off x="914400" y="1867711"/>
          <a:ext cx="10419081" cy="387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C094C9B-D92B-3F43-609A-B90AE8083C80}"/>
              </a:ext>
            </a:extLst>
          </p:cNvPr>
          <p:cNvSpPr txBox="1"/>
          <p:nvPr/>
        </p:nvSpPr>
        <p:spPr>
          <a:xfrm>
            <a:off x="6990071" y="5816812"/>
            <a:ext cx="4416124" cy="430887"/>
          </a:xfrm>
          <a:prstGeom prst="rect">
            <a:avLst/>
          </a:prstGeom>
          <a:noFill/>
        </p:spPr>
        <p:txBody>
          <a:bodyPr wrap="square">
            <a:spAutoFit/>
          </a:bodyPr>
          <a:lstStyle/>
          <a:p>
            <a:pPr algn="r"/>
            <a:r>
              <a:rPr lang="en-US" sz="1100" dirty="0">
                <a:solidFill>
                  <a:schemeClr val="bg1">
                    <a:lumMod val="50000"/>
                  </a:schemeClr>
                </a:solidFill>
              </a:rPr>
              <a:t>www.c</a:t>
            </a:r>
            <a:r>
              <a:rPr lang="en-US" sz="1100" dirty="0">
                <a:solidFill>
                  <a:prstClr val="black"/>
                </a:solidFill>
                <a:hlinkClick r:id="rId8"/>
              </a:rPr>
              <a:t>https://thinkculturalhealth.hhs.gov/resources/videos/using-language-access-services</a:t>
            </a:r>
            <a:endParaRPr lang="en-US" sz="1100" dirty="0">
              <a:solidFill>
                <a:schemeClr val="bg1">
                  <a:lumMod val="50000"/>
                </a:schemeClr>
              </a:solidFill>
            </a:endParaRPr>
          </a:p>
        </p:txBody>
      </p:sp>
      <p:sp>
        <p:nvSpPr>
          <p:cNvPr id="2" name="Footer Placeholder 1">
            <a:extLst>
              <a:ext uri="{FF2B5EF4-FFF2-40B4-BE49-F238E27FC236}">
                <a16:creationId xmlns:a16="http://schemas.microsoft.com/office/drawing/2014/main" id="{E936F448-6286-AF8D-B481-6DDC50533070}"/>
              </a:ext>
            </a:extLst>
          </p:cNvPr>
          <p:cNvSpPr>
            <a:spLocks noGrp="1"/>
          </p:cNvSpPr>
          <p:nvPr>
            <p:ph type="ftr" sz="quarter" idx="11"/>
          </p:nvPr>
        </p:nvSpPr>
        <p:spPr>
          <a:xfrm>
            <a:off x="7657787" y="6318705"/>
            <a:ext cx="3748408" cy="234956"/>
          </a:xfrm>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22BE99D4-110D-31FA-F238-D3AC36F88694}"/>
              </a:ext>
            </a:extLst>
          </p:cNvPr>
          <p:cNvSpPr>
            <a:spLocks noGrp="1"/>
          </p:cNvSpPr>
          <p:nvPr>
            <p:ph type="sldNum" sz="quarter" idx="12"/>
          </p:nvPr>
        </p:nvSpPr>
        <p:spPr/>
        <p:txBody>
          <a:bodyPr/>
          <a:lstStyle/>
          <a:p>
            <a:fld id="{B553BF3B-53D9-42C8-A7F6-F9808B4E7A72}" type="slidenum">
              <a:rPr lang="en-US" smtClean="0"/>
              <a:t>41</a:t>
            </a:fld>
            <a:endParaRPr lang="en-US" dirty="0"/>
          </a:p>
        </p:txBody>
      </p:sp>
    </p:spTree>
    <p:extLst>
      <p:ext uri="{BB962C8B-B14F-4D97-AF65-F5344CB8AC3E}">
        <p14:creationId xmlns:p14="http://schemas.microsoft.com/office/powerpoint/2010/main" val="149131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z="800" dirty="0"/>
              <a:t>In the Medical Board Hot Seat!</a:t>
            </a:r>
          </a:p>
        </p:txBody>
      </p:sp>
      <p:sp>
        <p:nvSpPr>
          <p:cNvPr id="5" name="Slide Number Placeholder 4"/>
          <p:cNvSpPr>
            <a:spLocks noGrp="1"/>
          </p:cNvSpPr>
          <p:nvPr>
            <p:ph type="sldNum" sz="quarter" idx="4"/>
          </p:nvPr>
        </p:nvSpPr>
        <p:spPr/>
        <p:txBody>
          <a:bodyPr/>
          <a:lstStyle/>
          <a:p>
            <a:fld id="{B553BF3B-53D9-42C8-A7F6-F9808B4E7A72}" type="slidenum">
              <a:rPr lang="en-US" sz="800"/>
              <a:t>42</a:t>
            </a:fld>
            <a:endParaRPr lang="en-US" sz="800" dirty="0"/>
          </a:p>
        </p:txBody>
      </p:sp>
      <p:sp>
        <p:nvSpPr>
          <p:cNvPr id="3" name="Content Placeholder 2"/>
          <p:cNvSpPr>
            <a:spLocks noGrp="1"/>
          </p:cNvSpPr>
          <p:nvPr>
            <p:ph idx="4294967295"/>
          </p:nvPr>
        </p:nvSpPr>
        <p:spPr>
          <a:xfrm>
            <a:off x="1226541" y="1643057"/>
            <a:ext cx="9738918" cy="3571885"/>
          </a:xfrm>
        </p:spPr>
        <p:txBody>
          <a:bodyPr/>
          <a:lstStyle/>
          <a:p>
            <a:endParaRPr lang="en-US" dirty="0">
              <a:solidFill>
                <a:srgbClr val="EE3024"/>
              </a:solidFill>
            </a:endParaRPr>
          </a:p>
          <a:p>
            <a:endParaRPr lang="en-US" dirty="0">
              <a:solidFill>
                <a:srgbClr val="EE3024"/>
              </a:solidFill>
            </a:endParaRPr>
          </a:p>
          <a:p>
            <a:r>
              <a:rPr lang="en-US" sz="2800" b="0" i="0" dirty="0">
                <a:solidFill>
                  <a:srgbClr val="EE3024"/>
                </a:solidFill>
              </a:rPr>
              <a:t>A good reputation is more valuable than money</a:t>
            </a:r>
          </a:p>
          <a:p>
            <a:pPr>
              <a:lnSpc>
                <a:spcPct val="100000"/>
              </a:lnSpc>
              <a:spcBef>
                <a:spcPts val="0"/>
              </a:spcBef>
            </a:pPr>
            <a:r>
              <a:rPr lang="en-US" i="0" dirty="0">
                <a:solidFill>
                  <a:srgbClr val="EE3024"/>
                </a:solidFill>
              </a:rPr>
              <a:t>                                 </a:t>
            </a:r>
          </a:p>
          <a:p>
            <a:pPr>
              <a:lnSpc>
                <a:spcPct val="100000"/>
              </a:lnSpc>
              <a:spcBef>
                <a:spcPts val="0"/>
              </a:spcBef>
            </a:pPr>
            <a:r>
              <a:rPr lang="en-US" i="0" dirty="0">
                <a:solidFill>
                  <a:srgbClr val="EE3024"/>
                </a:solidFill>
              </a:rPr>
              <a:t> </a:t>
            </a:r>
            <a:r>
              <a:rPr lang="en-US" sz="1800" i="0" dirty="0">
                <a:solidFill>
                  <a:srgbClr val="EE3024"/>
                </a:solidFill>
              </a:rPr>
              <a:t>                                       </a:t>
            </a:r>
            <a:r>
              <a:rPr lang="en-US" sz="1800" b="0" i="0" dirty="0">
                <a:solidFill>
                  <a:srgbClr val="EE3024"/>
                </a:solidFill>
              </a:rPr>
              <a:t>     </a:t>
            </a:r>
          </a:p>
          <a:p>
            <a:pPr>
              <a:lnSpc>
                <a:spcPct val="100000"/>
              </a:lnSpc>
              <a:spcBef>
                <a:spcPts val="0"/>
              </a:spcBef>
            </a:pPr>
            <a:r>
              <a:rPr lang="en-US" sz="1600" b="0" i="0" dirty="0">
                <a:solidFill>
                  <a:srgbClr val="EE3024"/>
                </a:solidFill>
              </a:rPr>
              <a:t>					Publilius Syrus</a:t>
            </a:r>
          </a:p>
          <a:p>
            <a:pPr>
              <a:lnSpc>
                <a:spcPct val="100000"/>
              </a:lnSpc>
              <a:spcBef>
                <a:spcPts val="0"/>
              </a:spcBef>
            </a:pPr>
            <a:r>
              <a:rPr lang="en-US" sz="1600" b="0" i="0" dirty="0">
                <a:solidFill>
                  <a:srgbClr val="EE3024"/>
                </a:solidFill>
              </a:rPr>
              <a:t>					Latin writer</a:t>
            </a:r>
          </a:p>
          <a:p>
            <a:pPr>
              <a:lnSpc>
                <a:spcPct val="100000"/>
              </a:lnSpc>
              <a:spcBef>
                <a:spcPts val="0"/>
              </a:spcBef>
            </a:pPr>
            <a:r>
              <a:rPr lang="en-US" sz="1600" b="0" i="0" dirty="0">
                <a:solidFill>
                  <a:srgbClr val="EE3024"/>
                </a:solidFill>
              </a:rPr>
              <a:t>		   			85 BC-43 BC</a:t>
            </a:r>
          </a:p>
        </p:txBody>
      </p:sp>
    </p:spTree>
    <p:custDataLst>
      <p:tags r:id="rId1"/>
    </p:custDataLst>
    <p:extLst>
      <p:ext uri="{BB962C8B-B14F-4D97-AF65-F5344CB8AC3E}">
        <p14:creationId xmlns:p14="http://schemas.microsoft.com/office/powerpoint/2010/main" val="182047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456940" y="6490634"/>
            <a:ext cx="294757" cy="176217"/>
          </a:xfrm>
          <a:prstGeom prst="rect">
            <a:avLst/>
          </a:prstGeom>
        </p:spPr>
        <p:txBody>
          <a:bodyPr vert="horz" lIns="0" tIns="0" rIns="0" bIns="0" rtlCol="0" anchor="ctr">
            <a:noAutofit/>
          </a:bodyPr>
          <a:lstStyle>
            <a:defPPr>
              <a:defRPr lang="en-US"/>
            </a:defPPr>
            <a:lvl1pPr marL="0" algn="r" defTabSz="342858" rtl="0" eaLnBrk="1" latinLnBrk="0" hangingPunct="1">
              <a:defRPr sz="751" kern="1200">
                <a:solidFill>
                  <a:schemeClr val="tx1"/>
                </a:solidFill>
                <a:latin typeface="+mn-lt"/>
                <a:ea typeface="+mn-ea"/>
                <a:cs typeface="+mn-cs"/>
              </a:defRPr>
            </a:lvl1pPr>
            <a:lvl2pPr marL="342858" algn="l" defTabSz="342858" rtl="0" eaLnBrk="1" latinLnBrk="0" hangingPunct="1">
              <a:defRPr sz="1351" kern="1200">
                <a:solidFill>
                  <a:schemeClr val="tx1"/>
                </a:solidFill>
                <a:latin typeface="+mn-lt"/>
                <a:ea typeface="+mn-ea"/>
                <a:cs typeface="+mn-cs"/>
              </a:defRPr>
            </a:lvl2pPr>
            <a:lvl3pPr marL="685715" algn="l" defTabSz="342858" rtl="0" eaLnBrk="1" latinLnBrk="0" hangingPunct="1">
              <a:defRPr sz="1351" kern="1200">
                <a:solidFill>
                  <a:schemeClr val="tx1"/>
                </a:solidFill>
                <a:latin typeface="+mn-lt"/>
                <a:ea typeface="+mn-ea"/>
                <a:cs typeface="+mn-cs"/>
              </a:defRPr>
            </a:lvl3pPr>
            <a:lvl4pPr marL="1028573" algn="l" defTabSz="342858" rtl="0" eaLnBrk="1" latinLnBrk="0" hangingPunct="1">
              <a:defRPr sz="1351" kern="1200">
                <a:solidFill>
                  <a:schemeClr val="tx1"/>
                </a:solidFill>
                <a:latin typeface="+mn-lt"/>
                <a:ea typeface="+mn-ea"/>
                <a:cs typeface="+mn-cs"/>
              </a:defRPr>
            </a:lvl4pPr>
            <a:lvl5pPr marL="1371430" algn="l" defTabSz="342858" rtl="0" eaLnBrk="1" latinLnBrk="0" hangingPunct="1">
              <a:defRPr sz="1351" kern="1200">
                <a:solidFill>
                  <a:schemeClr val="tx1"/>
                </a:solidFill>
                <a:latin typeface="+mn-lt"/>
                <a:ea typeface="+mn-ea"/>
                <a:cs typeface="+mn-cs"/>
              </a:defRPr>
            </a:lvl5pPr>
            <a:lvl6pPr marL="1714288" algn="l" defTabSz="342858" rtl="0" eaLnBrk="1" latinLnBrk="0" hangingPunct="1">
              <a:defRPr sz="1351" kern="1200">
                <a:solidFill>
                  <a:schemeClr val="tx1"/>
                </a:solidFill>
                <a:latin typeface="+mn-lt"/>
                <a:ea typeface="+mn-ea"/>
                <a:cs typeface="+mn-cs"/>
              </a:defRPr>
            </a:lvl6pPr>
            <a:lvl7pPr marL="2057143" algn="l" defTabSz="342858" rtl="0" eaLnBrk="1" latinLnBrk="0" hangingPunct="1">
              <a:defRPr sz="1351" kern="1200">
                <a:solidFill>
                  <a:schemeClr val="tx1"/>
                </a:solidFill>
                <a:latin typeface="+mn-lt"/>
                <a:ea typeface="+mn-ea"/>
                <a:cs typeface="+mn-cs"/>
              </a:defRPr>
            </a:lvl7pPr>
            <a:lvl8pPr marL="2400000" algn="l" defTabSz="342858" rtl="0" eaLnBrk="1" latinLnBrk="0" hangingPunct="1">
              <a:defRPr sz="1351" kern="1200">
                <a:solidFill>
                  <a:schemeClr val="tx1"/>
                </a:solidFill>
                <a:latin typeface="+mn-lt"/>
                <a:ea typeface="+mn-ea"/>
                <a:cs typeface="+mn-cs"/>
              </a:defRPr>
            </a:lvl8pPr>
            <a:lvl9pPr marL="2742858" algn="l" defTabSz="342858" rtl="0" eaLnBrk="1" latinLnBrk="0" hangingPunct="1">
              <a:defRPr sz="1351" kern="1200">
                <a:solidFill>
                  <a:schemeClr val="tx1"/>
                </a:solidFill>
                <a:latin typeface="+mn-lt"/>
                <a:ea typeface="+mn-ea"/>
                <a:cs typeface="+mn-cs"/>
              </a:defRPr>
            </a:lvl9pPr>
          </a:lstStyle>
          <a:p>
            <a:pPr defTabSz="685660">
              <a:defRPr/>
            </a:pPr>
            <a:fld id="{B553BF3B-53D9-42C8-A7F6-F9808B4E7A72}" type="slidenum">
              <a:rPr lang="en-US" sz="1067">
                <a:solidFill>
                  <a:srgbClr val="414042"/>
                </a:solidFill>
                <a:latin typeface="Arial"/>
              </a:rPr>
              <a:pPr defTabSz="685660">
                <a:defRPr/>
              </a:pPr>
              <a:t>43</a:t>
            </a:fld>
            <a:endParaRPr lang="en-US" sz="1067" dirty="0">
              <a:solidFill>
                <a:srgbClr val="414042">
                  <a:lumMod val="60000"/>
                  <a:lumOff val="40000"/>
                </a:srgbClr>
              </a:solidFill>
              <a:latin typeface="Arial"/>
            </a:endParaRPr>
          </a:p>
        </p:txBody>
      </p:sp>
      <p:sp>
        <p:nvSpPr>
          <p:cNvPr id="8" name="Title 1"/>
          <p:cNvSpPr>
            <a:spLocks noGrp="1"/>
          </p:cNvSpPr>
          <p:nvPr>
            <p:ph type="title" idx="4294967295"/>
          </p:nvPr>
        </p:nvSpPr>
        <p:spPr>
          <a:xfrm>
            <a:off x="1293823" y="350649"/>
            <a:ext cx="9587900" cy="790575"/>
          </a:xfrm>
        </p:spPr>
        <p:txBody>
          <a:bodyPr>
            <a:noAutofit/>
          </a:bodyPr>
          <a:lstStyle/>
          <a:p>
            <a:pPr algn="ctr">
              <a:defRPr/>
            </a:pPr>
            <a:r>
              <a:rPr lang="en-US" sz="2667" b="1" dirty="0">
                <a:solidFill>
                  <a:srgbClr val="FF0000"/>
                </a:solidFill>
              </a:rPr>
              <a:t>Please sign-in for CME session and complete   </a:t>
            </a:r>
            <a:br>
              <a:rPr lang="en-US" sz="2667" b="1" dirty="0">
                <a:solidFill>
                  <a:srgbClr val="FF0000"/>
                </a:solidFill>
              </a:rPr>
            </a:br>
            <a:r>
              <a:rPr lang="en-US" sz="2667" b="1" dirty="0">
                <a:solidFill>
                  <a:srgbClr val="FF0000"/>
                </a:solidFill>
              </a:rPr>
              <a:t>evaluation by 5 pm November 9, 2023, to claim CME credit </a:t>
            </a:r>
          </a:p>
        </p:txBody>
      </p:sp>
      <p:sp>
        <p:nvSpPr>
          <p:cNvPr id="2" name="Content Placeholder 1">
            <a:extLst>
              <a:ext uri="{FF2B5EF4-FFF2-40B4-BE49-F238E27FC236}">
                <a16:creationId xmlns:a16="http://schemas.microsoft.com/office/drawing/2014/main" id="{BF8A34B8-2B43-48BF-BAD7-F2DE80A9E0E4}"/>
              </a:ext>
            </a:extLst>
          </p:cNvPr>
          <p:cNvSpPr>
            <a:spLocks noGrp="1"/>
          </p:cNvSpPr>
          <p:nvPr>
            <p:ph idx="4294967295"/>
          </p:nvPr>
        </p:nvSpPr>
        <p:spPr>
          <a:xfrm>
            <a:off x="2064051" y="1244769"/>
            <a:ext cx="8063899" cy="713185"/>
          </a:xfrm>
        </p:spPr>
        <p:txBody>
          <a:bodyPr/>
          <a:lstStyle/>
          <a:p>
            <a:pPr algn="ctr"/>
            <a:r>
              <a:rPr lang="en-US" sz="1800" dirty="0"/>
              <a:t>To receive CME Credit, use your personal device (smartphone, tablet, laptop) to record attendance and receive CME Credit</a:t>
            </a:r>
          </a:p>
          <a:p>
            <a:pPr algn="ctr"/>
            <a:endParaRPr lang="en-US" sz="1800" dirty="0">
              <a:solidFill>
                <a:srgbClr val="EE3024"/>
              </a:solidFill>
            </a:endParaRPr>
          </a:p>
        </p:txBody>
      </p:sp>
      <p:sp>
        <p:nvSpPr>
          <p:cNvPr id="10" name="TextBox 9">
            <a:extLst>
              <a:ext uri="{FF2B5EF4-FFF2-40B4-BE49-F238E27FC236}">
                <a16:creationId xmlns:a16="http://schemas.microsoft.com/office/drawing/2014/main" id="{40325F3D-98E0-4C6B-A427-34B8800278E2}"/>
              </a:ext>
            </a:extLst>
          </p:cNvPr>
          <p:cNvSpPr txBox="1"/>
          <p:nvPr/>
        </p:nvSpPr>
        <p:spPr>
          <a:xfrm>
            <a:off x="2002447" y="1852950"/>
            <a:ext cx="2883224" cy="978729"/>
          </a:xfrm>
          <a:prstGeom prst="rect">
            <a:avLst/>
          </a:prstGeom>
          <a:noFill/>
        </p:spPr>
        <p:txBody>
          <a:bodyPr wrap="square" rtlCol="0">
            <a:spAutoFit/>
          </a:bodyPr>
          <a:lstStyle/>
          <a:p>
            <a:pPr defTabSz="685660">
              <a:lnSpc>
                <a:spcPct val="90000"/>
              </a:lnSpc>
              <a:defRPr/>
            </a:pPr>
            <a:r>
              <a:rPr lang="en-US" sz="1600" b="1" dirty="0">
                <a:solidFill>
                  <a:srgbClr val="253C56"/>
                </a:solidFill>
                <a:latin typeface="Arial"/>
              </a:rPr>
              <a:t>1. Type </a:t>
            </a:r>
            <a:r>
              <a:rPr lang="en-US" sz="1600" b="1" dirty="0">
                <a:solidFill>
                  <a:srgbClr val="EE3024"/>
                </a:solidFill>
                <a:highlight>
                  <a:srgbClr val="FFFF00"/>
                </a:highlight>
                <a:latin typeface="Arial"/>
              </a:rPr>
              <a:t>doctors.cnf.io </a:t>
            </a:r>
            <a:r>
              <a:rPr lang="en-US" sz="1600" b="1" dirty="0">
                <a:solidFill>
                  <a:srgbClr val="253C56"/>
                </a:solidFill>
                <a:latin typeface="Arial"/>
              </a:rPr>
              <a:t>in URL/ search bar or use camera on smartphone to scan the QR code</a:t>
            </a:r>
            <a:endParaRPr lang="en-US" sz="1600" b="1" dirty="0">
              <a:solidFill>
                <a:srgbClr val="414042"/>
              </a:solidFill>
              <a:latin typeface="Arial"/>
            </a:endParaRPr>
          </a:p>
        </p:txBody>
      </p:sp>
      <p:sp>
        <p:nvSpPr>
          <p:cNvPr id="11" name="TextBox 10">
            <a:extLst>
              <a:ext uri="{FF2B5EF4-FFF2-40B4-BE49-F238E27FC236}">
                <a16:creationId xmlns:a16="http://schemas.microsoft.com/office/drawing/2014/main" id="{FB4F2BD4-CEEA-4E4D-8FD3-1886731AD662}"/>
              </a:ext>
            </a:extLst>
          </p:cNvPr>
          <p:cNvSpPr txBox="1"/>
          <p:nvPr/>
        </p:nvSpPr>
        <p:spPr>
          <a:xfrm>
            <a:off x="7289875" y="2033962"/>
            <a:ext cx="3119888" cy="535531"/>
          </a:xfrm>
          <a:prstGeom prst="rect">
            <a:avLst/>
          </a:prstGeom>
          <a:noFill/>
        </p:spPr>
        <p:txBody>
          <a:bodyPr wrap="square" rtlCol="0">
            <a:spAutoFit/>
          </a:bodyPr>
          <a:lstStyle/>
          <a:p>
            <a:pPr defTabSz="685660">
              <a:lnSpc>
                <a:spcPct val="90000"/>
              </a:lnSpc>
            </a:pPr>
            <a:r>
              <a:rPr lang="en-US" sz="1600" b="1" dirty="0">
                <a:solidFill>
                  <a:srgbClr val="253C56"/>
                </a:solidFill>
                <a:latin typeface="Arial"/>
              </a:rPr>
              <a:t>2. Complete the form and select </a:t>
            </a:r>
            <a:r>
              <a:rPr lang="en-US" sz="1600" b="1" dirty="0">
                <a:solidFill>
                  <a:schemeClr val="accent5"/>
                </a:solidFill>
                <a:latin typeface="Arial"/>
              </a:rPr>
              <a:t>“Check in Now”</a:t>
            </a:r>
            <a:endParaRPr lang="en-US" sz="1600" b="1" dirty="0">
              <a:solidFill>
                <a:srgbClr val="253C56"/>
              </a:solidFill>
              <a:latin typeface="Arial"/>
            </a:endParaRPr>
          </a:p>
        </p:txBody>
      </p:sp>
      <p:sp>
        <p:nvSpPr>
          <p:cNvPr id="7" name="Rectangle 6">
            <a:extLst>
              <a:ext uri="{FF2B5EF4-FFF2-40B4-BE49-F238E27FC236}">
                <a16:creationId xmlns:a16="http://schemas.microsoft.com/office/drawing/2014/main" id="{4BE78CCE-2A7C-41CC-BE30-A19A9C82D713}"/>
              </a:ext>
            </a:extLst>
          </p:cNvPr>
          <p:cNvSpPr/>
          <p:nvPr/>
        </p:nvSpPr>
        <p:spPr>
          <a:xfrm>
            <a:off x="892175" y="5346577"/>
            <a:ext cx="10712144" cy="1262910"/>
          </a:xfrm>
          <a:prstGeom prst="rect">
            <a:avLst/>
          </a:prstGeom>
        </p:spPr>
        <p:txBody>
          <a:bodyPr wrap="square">
            <a:spAutoFit/>
          </a:bodyPr>
          <a:lstStyle/>
          <a:p>
            <a:pPr marL="43" defTabSz="685660">
              <a:lnSpc>
                <a:spcPct val="115000"/>
              </a:lnSpc>
              <a:tabLst>
                <a:tab pos="1221431" algn="l"/>
              </a:tabLst>
            </a:pPr>
            <a:endParaRPr lang="en-US" sz="900" b="1" dirty="0">
              <a:solidFill>
                <a:srgbClr val="EE3024"/>
              </a:solidFill>
              <a:highlight>
                <a:srgbClr val="FFFF00"/>
              </a:highlight>
              <a:latin typeface="Arial"/>
              <a:ea typeface="Calibri" panose="020F0502020204030204" pitchFamily="34" charset="0"/>
              <a:cs typeface="Times New Roman" panose="02020603050405020304" pitchFamily="18" charset="0"/>
            </a:endParaRPr>
          </a:p>
          <a:p>
            <a:pPr marL="43" defTabSz="685660">
              <a:lnSpc>
                <a:spcPct val="115000"/>
              </a:lnSpc>
              <a:tabLst>
                <a:tab pos="1221431" algn="l"/>
              </a:tabLst>
            </a:pPr>
            <a:endParaRPr lang="en-US" sz="1051" b="1" dirty="0">
              <a:solidFill>
                <a:srgbClr val="EE3024"/>
              </a:solidFill>
              <a:highlight>
                <a:srgbClr val="FFFF00"/>
              </a:highlight>
              <a:latin typeface="Arial"/>
              <a:ea typeface="Calibri" panose="020F0502020204030204" pitchFamily="34" charset="0"/>
              <a:cs typeface="Times New Roman" panose="02020603050405020304" pitchFamily="18" charset="0"/>
            </a:endParaRPr>
          </a:p>
          <a:p>
            <a:pPr marL="43" defTabSz="685660">
              <a:lnSpc>
                <a:spcPct val="115000"/>
              </a:lnSpc>
              <a:tabLst>
                <a:tab pos="1221431" algn="l"/>
              </a:tabLst>
            </a:pPr>
            <a:r>
              <a:rPr lang="en-US" sz="1600" b="1" dirty="0">
                <a:solidFill>
                  <a:srgbClr val="EE3024"/>
                </a:solidFill>
                <a:latin typeface="Arial"/>
                <a:ea typeface="Calibri" panose="020F0502020204030204" pitchFamily="34" charset="0"/>
                <a:cs typeface="Times New Roman" panose="02020603050405020304" pitchFamily="18" charset="0"/>
              </a:rPr>
              <a:t>CME certificates are sent to the registered email address 7-10 business days after submissi</a:t>
            </a:r>
            <a:r>
              <a:rPr lang="en-US" sz="1600" b="1" dirty="0">
                <a:solidFill>
                  <a:srgbClr val="FF0000"/>
                </a:solidFill>
                <a:latin typeface="Arial"/>
                <a:ea typeface="Calibri" panose="020F0502020204030204" pitchFamily="34" charset="0"/>
                <a:cs typeface="Times New Roman" panose="02020603050405020304" pitchFamily="18" charset="0"/>
              </a:rPr>
              <a:t>on. </a:t>
            </a:r>
            <a:r>
              <a:rPr lang="en-US" sz="1600" b="1" dirty="0">
                <a:solidFill>
                  <a:srgbClr val="253C56"/>
                </a:solidFill>
                <a:latin typeface="Arial"/>
                <a:ea typeface="Calibri" panose="020F0502020204030204" pitchFamily="34" charset="0"/>
                <a:cs typeface="Times New Roman" panose="02020603050405020304" pitchFamily="18" charset="0"/>
              </a:rPr>
              <a:t>Please contact Tina Wheeler at </a:t>
            </a:r>
            <a:r>
              <a:rPr lang="en-US" sz="1600" b="1" dirty="0">
                <a:solidFill>
                  <a:srgbClr val="0070C0"/>
                </a:solidFill>
                <a:latin typeface="Arial"/>
                <a:ea typeface="Calibri" panose="020F0502020204030204" pitchFamily="34" charset="0"/>
                <a:cs typeface="Times New Roman" panose="02020603050405020304" pitchFamily="18" charset="0"/>
                <a:hlinkClick r:id="rId4"/>
              </a:rPr>
              <a:t>twheeler@thedoctors.com</a:t>
            </a:r>
            <a:r>
              <a:rPr lang="en-US" sz="1600" b="1" dirty="0">
                <a:solidFill>
                  <a:srgbClr val="0070C0"/>
                </a:solidFill>
                <a:latin typeface="Arial"/>
                <a:ea typeface="Calibri" panose="020F0502020204030204" pitchFamily="34" charset="0"/>
                <a:cs typeface="Times New Roman" panose="02020603050405020304" pitchFamily="18" charset="0"/>
              </a:rPr>
              <a:t> </a:t>
            </a:r>
            <a:r>
              <a:rPr lang="en-US" sz="1600" b="1" dirty="0">
                <a:solidFill>
                  <a:srgbClr val="253C56"/>
                </a:solidFill>
                <a:latin typeface="Arial"/>
                <a:ea typeface="Calibri" panose="020F0502020204030204" pitchFamily="34" charset="0"/>
                <a:cs typeface="Times New Roman" panose="02020603050405020304" pitchFamily="18" charset="0"/>
              </a:rPr>
              <a:t>with any additional questions regarding this program. </a:t>
            </a:r>
          </a:p>
          <a:p>
            <a:pPr marL="56" defTabSz="685660">
              <a:lnSpc>
                <a:spcPct val="115000"/>
              </a:lnSpc>
              <a:tabLst>
                <a:tab pos="1628573" algn="l"/>
              </a:tabLst>
            </a:pPr>
            <a:r>
              <a:rPr lang="en-US" sz="1600" dirty="0">
                <a:solidFill>
                  <a:srgbClr val="414042"/>
                </a:solidFill>
                <a:latin typeface="Arial"/>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FA2F87A7-8A64-4729-88F9-30D62465C74F}"/>
              </a:ext>
            </a:extLst>
          </p:cNvPr>
          <p:cNvSpPr txBox="1"/>
          <p:nvPr/>
        </p:nvSpPr>
        <p:spPr>
          <a:xfrm>
            <a:off x="4222569" y="4555701"/>
            <a:ext cx="3730409" cy="480131"/>
          </a:xfrm>
          <a:prstGeom prst="rect">
            <a:avLst/>
          </a:prstGeom>
          <a:noFill/>
        </p:spPr>
        <p:txBody>
          <a:bodyPr wrap="square" rtlCol="0">
            <a:spAutoFit/>
          </a:bodyPr>
          <a:lstStyle/>
          <a:p>
            <a:pPr algn="ctr" defTabSz="685660">
              <a:lnSpc>
                <a:spcPct val="90000"/>
              </a:lnSpc>
            </a:pPr>
            <a:r>
              <a:rPr lang="en-US" sz="1600" b="1" dirty="0">
                <a:solidFill>
                  <a:srgbClr val="414042"/>
                </a:solidFill>
                <a:latin typeface="Arial"/>
              </a:rPr>
              <a:t>Scan image </a:t>
            </a:r>
            <a:br>
              <a:rPr lang="en-US" dirty="0">
                <a:latin typeface="Calibri" panose="020F0502020204030204" pitchFamily="34" charset="0"/>
                <a:ea typeface="Calibri" panose="020F0502020204030204" pitchFamily="34" charset="0"/>
              </a:rPr>
            </a:br>
            <a:endParaRPr lang="en-US" sz="1200" dirty="0">
              <a:solidFill>
                <a:srgbClr val="414042"/>
              </a:solidFill>
              <a:latin typeface="Arial"/>
            </a:endParaRPr>
          </a:p>
        </p:txBody>
      </p:sp>
      <p:grpSp>
        <p:nvGrpSpPr>
          <p:cNvPr id="54" name="Group 53">
            <a:extLst>
              <a:ext uri="{FF2B5EF4-FFF2-40B4-BE49-F238E27FC236}">
                <a16:creationId xmlns:a16="http://schemas.microsoft.com/office/drawing/2014/main" id="{87FA30D1-F734-4BDE-8CAB-A664C9AC79FF}"/>
              </a:ext>
            </a:extLst>
          </p:cNvPr>
          <p:cNvGrpSpPr/>
          <p:nvPr/>
        </p:nvGrpSpPr>
        <p:grpSpPr>
          <a:xfrm>
            <a:off x="2554594" y="2834707"/>
            <a:ext cx="1408741" cy="2545925"/>
            <a:chOff x="737849" y="2463369"/>
            <a:chExt cx="1248476" cy="2368605"/>
          </a:xfrm>
        </p:grpSpPr>
        <p:grpSp>
          <p:nvGrpSpPr>
            <p:cNvPr id="53" name="Group 52">
              <a:extLst>
                <a:ext uri="{FF2B5EF4-FFF2-40B4-BE49-F238E27FC236}">
                  <a16:creationId xmlns:a16="http://schemas.microsoft.com/office/drawing/2014/main" id="{A8A233AA-233A-4A4A-AF75-CF43F4A15E65}"/>
                </a:ext>
              </a:extLst>
            </p:cNvPr>
            <p:cNvGrpSpPr/>
            <p:nvPr/>
          </p:nvGrpSpPr>
          <p:grpSpPr>
            <a:xfrm>
              <a:off x="737849" y="2463369"/>
              <a:ext cx="1248476" cy="2368605"/>
              <a:chOff x="3943191" y="2463369"/>
              <a:chExt cx="1248476" cy="2368605"/>
            </a:xfrm>
          </p:grpSpPr>
          <p:pic>
            <p:nvPicPr>
              <p:cNvPr id="4" name="Picture 3">
                <a:extLst>
                  <a:ext uri="{FF2B5EF4-FFF2-40B4-BE49-F238E27FC236}">
                    <a16:creationId xmlns:a16="http://schemas.microsoft.com/office/drawing/2014/main" id="{210A469D-EAA0-4649-AEAA-06936F5131C1}"/>
                  </a:ext>
                </a:extLst>
              </p:cNvPr>
              <p:cNvPicPr>
                <a:picLocks noChangeAspect="1"/>
              </p:cNvPicPr>
              <p:nvPr/>
            </p:nvPicPr>
            <p:blipFill>
              <a:blip r:embed="rId5"/>
              <a:stretch>
                <a:fillRect/>
              </a:stretch>
            </p:blipFill>
            <p:spPr>
              <a:xfrm>
                <a:off x="3943191" y="2463369"/>
                <a:ext cx="1248476" cy="2368605"/>
              </a:xfrm>
              <a:prstGeom prst="rect">
                <a:avLst/>
              </a:prstGeom>
            </p:spPr>
          </p:pic>
          <p:pic>
            <p:nvPicPr>
              <p:cNvPr id="22" name="Picture 21">
                <a:extLst>
                  <a:ext uri="{FF2B5EF4-FFF2-40B4-BE49-F238E27FC236}">
                    <a16:creationId xmlns:a16="http://schemas.microsoft.com/office/drawing/2014/main" id="{FA605FA8-4C34-4C31-B0A6-35F5EC7B40F0}"/>
                  </a:ext>
                </a:extLst>
              </p:cNvPr>
              <p:cNvPicPr>
                <a:picLocks noChangeAspect="1"/>
              </p:cNvPicPr>
              <p:nvPr/>
            </p:nvPicPr>
            <p:blipFill rotWithShape="1">
              <a:blip r:embed="rId6"/>
              <a:srcRect t="82982"/>
              <a:stretch/>
            </p:blipFill>
            <p:spPr>
              <a:xfrm>
                <a:off x="4075709" y="4443838"/>
                <a:ext cx="982385" cy="296283"/>
              </a:xfrm>
              <a:prstGeom prst="rect">
                <a:avLst/>
              </a:prstGeom>
            </p:spPr>
          </p:pic>
          <p:sp>
            <p:nvSpPr>
              <p:cNvPr id="23" name="Rectangle 22">
                <a:extLst>
                  <a:ext uri="{FF2B5EF4-FFF2-40B4-BE49-F238E27FC236}">
                    <a16:creationId xmlns:a16="http://schemas.microsoft.com/office/drawing/2014/main" id="{355FA0A1-0C4E-4DB5-B6DA-CE1A1CF460A1}"/>
                  </a:ext>
                </a:extLst>
              </p:cNvPr>
              <p:cNvSpPr/>
              <p:nvPr/>
            </p:nvSpPr>
            <p:spPr>
              <a:xfrm>
                <a:off x="4086239" y="3025527"/>
                <a:ext cx="964138" cy="1418311"/>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grpSp>
            <p:nvGrpSpPr>
              <p:cNvPr id="38" name="Group 37">
                <a:extLst>
                  <a:ext uri="{FF2B5EF4-FFF2-40B4-BE49-F238E27FC236}">
                    <a16:creationId xmlns:a16="http://schemas.microsoft.com/office/drawing/2014/main" id="{25AF8CAB-5A12-4720-A3CE-B2017E579C03}"/>
                  </a:ext>
                </a:extLst>
              </p:cNvPr>
              <p:cNvGrpSpPr/>
              <p:nvPr/>
            </p:nvGrpSpPr>
            <p:grpSpPr>
              <a:xfrm>
                <a:off x="4086238" y="3236888"/>
                <a:ext cx="929018" cy="1083565"/>
                <a:chOff x="4102609" y="3335130"/>
                <a:chExt cx="929018" cy="1083565"/>
              </a:xfrm>
            </p:grpSpPr>
            <p:sp>
              <p:nvSpPr>
                <p:cNvPr id="27" name="Rectangle: Rounded Corners 26">
                  <a:extLst>
                    <a:ext uri="{FF2B5EF4-FFF2-40B4-BE49-F238E27FC236}">
                      <a16:creationId xmlns:a16="http://schemas.microsoft.com/office/drawing/2014/main" id="{0C49D4E9-74C9-481E-9CC0-E29535EAB3A3}"/>
                    </a:ext>
                  </a:extLst>
                </p:cNvPr>
                <p:cNvSpPr/>
                <p:nvPr/>
              </p:nvSpPr>
              <p:spPr>
                <a:xfrm>
                  <a:off x="4134451" y="3390156"/>
                  <a:ext cx="864899" cy="970812"/>
                </a:xfrm>
                <a:prstGeom prst="round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sp>
              <p:nvSpPr>
                <p:cNvPr id="28" name="Rectangle 27">
                  <a:extLst>
                    <a:ext uri="{FF2B5EF4-FFF2-40B4-BE49-F238E27FC236}">
                      <a16:creationId xmlns:a16="http://schemas.microsoft.com/office/drawing/2014/main" id="{E3AE7F63-347C-46E9-93DA-0BD7AE83B333}"/>
                    </a:ext>
                  </a:extLst>
                </p:cNvPr>
                <p:cNvSpPr/>
                <p:nvPr/>
              </p:nvSpPr>
              <p:spPr>
                <a:xfrm>
                  <a:off x="4351131" y="3335130"/>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sp>
              <p:nvSpPr>
                <p:cNvPr id="29" name="Rectangle 28">
                  <a:extLst>
                    <a:ext uri="{FF2B5EF4-FFF2-40B4-BE49-F238E27FC236}">
                      <a16:creationId xmlns:a16="http://schemas.microsoft.com/office/drawing/2014/main" id="{1C9D3F22-37D5-4381-80FD-C879FF85D1FD}"/>
                    </a:ext>
                  </a:extLst>
                </p:cNvPr>
                <p:cNvSpPr/>
                <p:nvPr/>
              </p:nvSpPr>
              <p:spPr>
                <a:xfrm>
                  <a:off x="4351131" y="4303591"/>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sp>
              <p:nvSpPr>
                <p:cNvPr id="30" name="Rectangle 29">
                  <a:extLst>
                    <a:ext uri="{FF2B5EF4-FFF2-40B4-BE49-F238E27FC236}">
                      <a16:creationId xmlns:a16="http://schemas.microsoft.com/office/drawing/2014/main" id="{417D859E-200C-4FB7-B1DC-EE36C3ABD0C9}"/>
                    </a:ext>
                  </a:extLst>
                </p:cNvPr>
                <p:cNvSpPr/>
                <p:nvPr/>
              </p:nvSpPr>
              <p:spPr>
                <a:xfrm rot="5400000">
                  <a:off x="3952771" y="3820068"/>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sp>
              <p:nvSpPr>
                <p:cNvPr id="31" name="Rectangle 30">
                  <a:extLst>
                    <a:ext uri="{FF2B5EF4-FFF2-40B4-BE49-F238E27FC236}">
                      <a16:creationId xmlns:a16="http://schemas.microsoft.com/office/drawing/2014/main" id="{9BCDD8BE-104C-4F0E-B59E-693902F7D97F}"/>
                    </a:ext>
                  </a:extLst>
                </p:cNvPr>
                <p:cNvSpPr/>
                <p:nvPr/>
              </p:nvSpPr>
              <p:spPr>
                <a:xfrm rot="5400000">
                  <a:off x="4766685" y="3812573"/>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grpSp>
          <p:pic>
            <p:nvPicPr>
              <p:cNvPr id="34" name="Picture 33" descr="Qr code&#10;&#10;Description automatically generated">
                <a:extLst>
                  <a:ext uri="{FF2B5EF4-FFF2-40B4-BE49-F238E27FC236}">
                    <a16:creationId xmlns:a16="http://schemas.microsoft.com/office/drawing/2014/main" id="{4A164E43-993F-44AF-9D14-6BBFD2033A5E}"/>
                  </a:ext>
                </a:extLst>
              </p:cNvPr>
              <p:cNvPicPr>
                <a:picLocks noChangeAspect="1"/>
              </p:cNvPicPr>
              <p:nvPr/>
            </p:nvPicPr>
            <p:blipFill rotWithShape="1">
              <a:blip r:embed="rId7">
                <a:extLst>
                  <a:ext uri="{28A0092B-C50C-407E-A947-70E740481C1C}">
                    <a14:useLocalDpi xmlns:a14="http://schemas.microsoft.com/office/drawing/2010/main" val="0"/>
                  </a:ext>
                </a:extLst>
              </a:blip>
              <a:srcRect l="7836" t="13685" r="4178" b="72330"/>
              <a:stretch/>
            </p:blipFill>
            <p:spPr>
              <a:xfrm>
                <a:off x="4086238" y="2822404"/>
                <a:ext cx="971855" cy="318600"/>
              </a:xfrm>
              <a:prstGeom prst="rect">
                <a:avLst/>
              </a:prstGeom>
            </p:spPr>
          </p:pic>
          <p:sp>
            <p:nvSpPr>
              <p:cNvPr id="36" name="Rectangle 35">
                <a:extLst>
                  <a:ext uri="{FF2B5EF4-FFF2-40B4-BE49-F238E27FC236}">
                    <a16:creationId xmlns:a16="http://schemas.microsoft.com/office/drawing/2014/main" id="{194B10DA-6AF2-4134-94CC-4E70421DAC3E}"/>
                  </a:ext>
                </a:extLst>
              </p:cNvPr>
              <p:cNvSpPr/>
              <p:nvPr/>
            </p:nvSpPr>
            <p:spPr>
              <a:xfrm flipH="1">
                <a:off x="4959980" y="2962168"/>
                <a:ext cx="98113" cy="167123"/>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sp>
            <p:nvSpPr>
              <p:cNvPr id="37" name="Rectangle 36">
                <a:extLst>
                  <a:ext uri="{FF2B5EF4-FFF2-40B4-BE49-F238E27FC236}">
                    <a16:creationId xmlns:a16="http://schemas.microsoft.com/office/drawing/2014/main" id="{9AF4513A-D567-4595-AD42-3D2193193C1A}"/>
                  </a:ext>
                </a:extLst>
              </p:cNvPr>
              <p:cNvSpPr/>
              <p:nvPr/>
            </p:nvSpPr>
            <p:spPr>
              <a:xfrm flipH="1">
                <a:off x="4093953" y="2957939"/>
                <a:ext cx="964139" cy="45719"/>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grpSp>
        <p:sp>
          <p:nvSpPr>
            <p:cNvPr id="35" name="Rectangle 34">
              <a:extLst>
                <a:ext uri="{FF2B5EF4-FFF2-40B4-BE49-F238E27FC236}">
                  <a16:creationId xmlns:a16="http://schemas.microsoft.com/office/drawing/2014/main" id="{19036212-50FC-4234-9583-68AF8D520DE3}"/>
                </a:ext>
              </a:extLst>
            </p:cNvPr>
            <p:cNvSpPr/>
            <p:nvPr/>
          </p:nvSpPr>
          <p:spPr>
            <a:xfrm>
              <a:off x="1739721" y="2973881"/>
              <a:ext cx="113030" cy="167123"/>
            </a:xfrm>
            <a:prstGeom prst="rect">
              <a:avLst/>
            </a:prstGeom>
            <a:solidFill>
              <a:srgbClr val="DCDCDC"/>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660">
                <a:lnSpc>
                  <a:spcPct val="90000"/>
                </a:lnSpc>
              </a:pPr>
              <a:endParaRPr lang="en-US" sz="1200" i="1" dirty="0">
                <a:solidFill>
                  <a:srgbClr val="FFFFFF"/>
                </a:solidFill>
                <a:latin typeface="Arial"/>
              </a:endParaRPr>
            </a:p>
          </p:txBody>
        </p:sp>
      </p:grpSp>
      <p:grpSp>
        <p:nvGrpSpPr>
          <p:cNvPr id="39" name="Group 38">
            <a:extLst>
              <a:ext uri="{FF2B5EF4-FFF2-40B4-BE49-F238E27FC236}">
                <a16:creationId xmlns:a16="http://schemas.microsoft.com/office/drawing/2014/main" id="{4985096B-CA19-4DE9-93F8-866DE1C4B38B}"/>
              </a:ext>
            </a:extLst>
          </p:cNvPr>
          <p:cNvGrpSpPr/>
          <p:nvPr/>
        </p:nvGrpSpPr>
        <p:grpSpPr>
          <a:xfrm>
            <a:off x="8146044" y="2829992"/>
            <a:ext cx="1408741" cy="2545925"/>
            <a:chOff x="3943191" y="2463369"/>
            <a:chExt cx="1248476" cy="2368605"/>
          </a:xfrm>
        </p:grpSpPr>
        <p:pic>
          <p:nvPicPr>
            <p:cNvPr id="40" name="Picture 39">
              <a:extLst>
                <a:ext uri="{FF2B5EF4-FFF2-40B4-BE49-F238E27FC236}">
                  <a16:creationId xmlns:a16="http://schemas.microsoft.com/office/drawing/2014/main" id="{C6EDC046-FEB9-4FE8-B591-3EA1804B597C}"/>
                </a:ext>
              </a:extLst>
            </p:cNvPr>
            <p:cNvPicPr>
              <a:picLocks noChangeAspect="1"/>
            </p:cNvPicPr>
            <p:nvPr/>
          </p:nvPicPr>
          <p:blipFill>
            <a:blip r:embed="rId5"/>
            <a:stretch>
              <a:fillRect/>
            </a:stretch>
          </p:blipFill>
          <p:spPr>
            <a:xfrm>
              <a:off x="3943191" y="2463369"/>
              <a:ext cx="1248476" cy="2368605"/>
            </a:xfrm>
            <a:prstGeom prst="rect">
              <a:avLst/>
            </a:prstGeom>
          </p:spPr>
        </p:pic>
        <p:pic>
          <p:nvPicPr>
            <p:cNvPr id="41" name="Picture 40">
              <a:extLst>
                <a:ext uri="{FF2B5EF4-FFF2-40B4-BE49-F238E27FC236}">
                  <a16:creationId xmlns:a16="http://schemas.microsoft.com/office/drawing/2014/main" id="{B525E970-AC28-46FC-928B-DA1B2E2E80F5}"/>
                </a:ext>
              </a:extLst>
            </p:cNvPr>
            <p:cNvPicPr>
              <a:picLocks noChangeAspect="1"/>
            </p:cNvPicPr>
            <p:nvPr/>
          </p:nvPicPr>
          <p:blipFill rotWithShape="1">
            <a:blip r:embed="rId6"/>
            <a:srcRect t="82982"/>
            <a:stretch/>
          </p:blipFill>
          <p:spPr>
            <a:xfrm>
              <a:off x="4075709" y="4443838"/>
              <a:ext cx="982385" cy="296283"/>
            </a:xfrm>
            <a:prstGeom prst="rect">
              <a:avLst/>
            </a:prstGeom>
          </p:spPr>
        </p:pic>
        <p:sp>
          <p:nvSpPr>
            <p:cNvPr id="42" name="Rectangle 41">
              <a:extLst>
                <a:ext uri="{FF2B5EF4-FFF2-40B4-BE49-F238E27FC236}">
                  <a16:creationId xmlns:a16="http://schemas.microsoft.com/office/drawing/2014/main" id="{F52E034A-B68E-4836-A81F-2F509529063C}"/>
                </a:ext>
              </a:extLst>
            </p:cNvPr>
            <p:cNvSpPr/>
            <p:nvPr/>
          </p:nvSpPr>
          <p:spPr>
            <a:xfrm>
              <a:off x="4086239" y="3025527"/>
              <a:ext cx="964138" cy="1418311"/>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246">
                <a:lnSpc>
                  <a:spcPct val="90000"/>
                </a:lnSpc>
              </a:pPr>
              <a:endParaRPr lang="en-US" sz="900" i="1" dirty="0">
                <a:solidFill>
                  <a:srgbClr val="FFFFFF"/>
                </a:solidFill>
                <a:latin typeface="Arial"/>
              </a:endParaRPr>
            </a:p>
          </p:txBody>
        </p:sp>
        <p:grpSp>
          <p:nvGrpSpPr>
            <p:cNvPr id="43" name="Group 42">
              <a:extLst>
                <a:ext uri="{FF2B5EF4-FFF2-40B4-BE49-F238E27FC236}">
                  <a16:creationId xmlns:a16="http://schemas.microsoft.com/office/drawing/2014/main" id="{513EDCE3-ACF9-43BB-B71F-A47B2921B0BD}"/>
                </a:ext>
              </a:extLst>
            </p:cNvPr>
            <p:cNvGrpSpPr/>
            <p:nvPr/>
          </p:nvGrpSpPr>
          <p:grpSpPr>
            <a:xfrm>
              <a:off x="4086238" y="2846876"/>
              <a:ext cx="964139" cy="1473577"/>
              <a:chOff x="4102609" y="2945118"/>
              <a:chExt cx="964139" cy="1473577"/>
            </a:xfrm>
          </p:grpSpPr>
          <p:sp>
            <p:nvSpPr>
              <p:cNvPr id="44" name="Rectangle 43">
                <a:extLst>
                  <a:ext uri="{FF2B5EF4-FFF2-40B4-BE49-F238E27FC236}">
                    <a16:creationId xmlns:a16="http://schemas.microsoft.com/office/drawing/2014/main" id="{EF01614B-E81F-4643-ABD4-0037D533699A}"/>
                  </a:ext>
                </a:extLst>
              </p:cNvPr>
              <p:cNvSpPr/>
              <p:nvPr/>
            </p:nvSpPr>
            <p:spPr>
              <a:xfrm>
                <a:off x="4102610" y="2945118"/>
                <a:ext cx="964138" cy="191500"/>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246">
                  <a:lnSpc>
                    <a:spcPct val="90000"/>
                  </a:lnSpc>
                </a:pPr>
                <a:endParaRPr lang="en-US" sz="900" i="1" dirty="0">
                  <a:solidFill>
                    <a:srgbClr val="FFFFFF"/>
                  </a:solidFill>
                  <a:latin typeface="Arial"/>
                </a:endParaRPr>
              </a:p>
            </p:txBody>
          </p:sp>
          <p:sp>
            <p:nvSpPr>
              <p:cNvPr id="45" name="Rectangle 44">
                <a:extLst>
                  <a:ext uri="{FF2B5EF4-FFF2-40B4-BE49-F238E27FC236}">
                    <a16:creationId xmlns:a16="http://schemas.microsoft.com/office/drawing/2014/main" id="{F64A9723-EAD2-456E-B830-AE28FE9254AF}"/>
                  </a:ext>
                </a:extLst>
              </p:cNvPr>
              <p:cNvSpPr/>
              <p:nvPr/>
            </p:nvSpPr>
            <p:spPr>
              <a:xfrm>
                <a:off x="4351131" y="4303591"/>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246">
                  <a:lnSpc>
                    <a:spcPct val="90000"/>
                  </a:lnSpc>
                </a:pPr>
                <a:endParaRPr lang="en-US" sz="900" i="1" dirty="0">
                  <a:solidFill>
                    <a:srgbClr val="FFFFFF"/>
                  </a:solidFill>
                  <a:latin typeface="Arial"/>
                </a:endParaRPr>
              </a:p>
            </p:txBody>
          </p:sp>
          <p:sp>
            <p:nvSpPr>
              <p:cNvPr id="46" name="Rectangle 45">
                <a:extLst>
                  <a:ext uri="{FF2B5EF4-FFF2-40B4-BE49-F238E27FC236}">
                    <a16:creationId xmlns:a16="http://schemas.microsoft.com/office/drawing/2014/main" id="{99F08793-E0B2-4451-B4D4-15575CCDB164}"/>
                  </a:ext>
                </a:extLst>
              </p:cNvPr>
              <p:cNvSpPr/>
              <p:nvPr/>
            </p:nvSpPr>
            <p:spPr>
              <a:xfrm rot="5400000">
                <a:off x="3952771" y="3820068"/>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246">
                  <a:lnSpc>
                    <a:spcPct val="90000"/>
                  </a:lnSpc>
                </a:pPr>
                <a:endParaRPr lang="en-US" sz="900" i="1" dirty="0">
                  <a:solidFill>
                    <a:srgbClr val="FFFFFF"/>
                  </a:solidFill>
                  <a:latin typeface="Arial"/>
                </a:endParaRPr>
              </a:p>
            </p:txBody>
          </p:sp>
          <p:sp>
            <p:nvSpPr>
              <p:cNvPr id="47" name="Rectangle 46">
                <a:extLst>
                  <a:ext uri="{FF2B5EF4-FFF2-40B4-BE49-F238E27FC236}">
                    <a16:creationId xmlns:a16="http://schemas.microsoft.com/office/drawing/2014/main" id="{4C9711FB-B7D9-4336-9EF3-E9171E5A0B43}"/>
                  </a:ext>
                </a:extLst>
              </p:cNvPr>
              <p:cNvSpPr/>
              <p:nvPr/>
            </p:nvSpPr>
            <p:spPr>
              <a:xfrm rot="5400000">
                <a:off x="4766685" y="3812573"/>
                <a:ext cx="414780" cy="115104"/>
              </a:xfrm>
              <a:prstGeom prst="rect">
                <a:avLst/>
              </a:prstGeom>
              <a:solidFill>
                <a:srgbClr val="F2F2F2"/>
              </a:solidFill>
              <a:ln>
                <a:solidFill>
                  <a:srgbClr val="F2F2F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246">
                  <a:lnSpc>
                    <a:spcPct val="90000"/>
                  </a:lnSpc>
                </a:pPr>
                <a:endParaRPr lang="en-US" sz="900" i="1" dirty="0">
                  <a:solidFill>
                    <a:srgbClr val="FFFFFF"/>
                  </a:solidFill>
                  <a:latin typeface="Arial"/>
                </a:endParaRPr>
              </a:p>
            </p:txBody>
          </p:sp>
        </p:grpSp>
      </p:grpSp>
      <p:pic>
        <p:nvPicPr>
          <p:cNvPr id="48" name="Picture 47">
            <a:extLst>
              <a:ext uri="{FF2B5EF4-FFF2-40B4-BE49-F238E27FC236}">
                <a16:creationId xmlns:a16="http://schemas.microsoft.com/office/drawing/2014/main" id="{A2C466BC-451C-4B88-B72A-68DD2083F221}"/>
              </a:ext>
            </a:extLst>
          </p:cNvPr>
          <p:cNvPicPr/>
          <p:nvPr/>
        </p:nvPicPr>
        <p:blipFill>
          <a:blip r:embed="rId8"/>
          <a:stretch>
            <a:fillRect/>
          </a:stretch>
        </p:blipFill>
        <p:spPr>
          <a:xfrm>
            <a:off x="8307452" y="3202834"/>
            <a:ext cx="1096613" cy="1780937"/>
          </a:xfrm>
          <a:prstGeom prst="rect">
            <a:avLst/>
          </a:prstGeom>
        </p:spPr>
      </p:pic>
      <p:pic>
        <p:nvPicPr>
          <p:cNvPr id="12" name="Picture 2">
            <a:extLst>
              <a:ext uri="{FF2B5EF4-FFF2-40B4-BE49-F238E27FC236}">
                <a16:creationId xmlns:a16="http://schemas.microsoft.com/office/drawing/2014/main" id="{5FDEFC4C-8B73-20EC-9501-AC5EC16C45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2845895" y="3829447"/>
            <a:ext cx="810957" cy="808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1BA465-8F39-36B2-F75A-6FBFEDF2B701}"/>
              </a:ext>
            </a:extLst>
          </p:cNvPr>
          <p:cNvSpPr txBox="1"/>
          <p:nvPr/>
        </p:nvSpPr>
        <p:spPr>
          <a:xfrm>
            <a:off x="4399403" y="4928375"/>
            <a:ext cx="3587213" cy="666977"/>
          </a:xfrm>
          <a:prstGeom prst="rect">
            <a:avLst/>
          </a:prstGeom>
          <a:noFill/>
        </p:spPr>
        <p:txBody>
          <a:bodyPr wrap="square" rtlCol="0">
            <a:spAutoFit/>
          </a:bodyPr>
          <a:lstStyle/>
          <a:p>
            <a:pPr algn="ctr"/>
            <a:r>
              <a:rPr lang="en-US" sz="1867" u="sng" spc="-7" dirty="0">
                <a:solidFill>
                  <a:srgbClr val="FF0000"/>
                </a:solidFill>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Link to CME Evaluation </a:t>
            </a:r>
          </a:p>
          <a:p>
            <a:pPr algn="ctr"/>
            <a:r>
              <a:rPr lang="en-US" sz="1867" b="1" u="sng" spc="-7"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https://doctors.cnf.io/</a:t>
            </a:r>
            <a:endParaRPr lang="en-US" sz="1867" b="1" i="1" dirty="0">
              <a:solidFill>
                <a:srgbClr val="FF0000"/>
              </a:solidFill>
              <a:highlight>
                <a:srgbClr val="FFFF00"/>
              </a:highlight>
            </a:endParaRPr>
          </a:p>
        </p:txBody>
      </p:sp>
      <p:pic>
        <p:nvPicPr>
          <p:cNvPr id="16" name="Picture 15">
            <a:extLst>
              <a:ext uri="{FF2B5EF4-FFF2-40B4-BE49-F238E27FC236}">
                <a16:creationId xmlns:a16="http://schemas.microsoft.com/office/drawing/2014/main" id="{4943B77D-C7DC-E33B-2FA1-80C2BAC15C14}"/>
              </a:ext>
            </a:extLst>
          </p:cNvPr>
          <p:cNvPicPr>
            <a:picLocks noChangeAspect="1"/>
          </p:cNvPicPr>
          <p:nvPr/>
        </p:nvPicPr>
        <p:blipFill>
          <a:blip r:embed="rId11"/>
          <a:stretch>
            <a:fillRect/>
          </a:stretch>
        </p:blipFill>
        <p:spPr>
          <a:xfrm>
            <a:off x="4974097" y="2361263"/>
            <a:ext cx="2227351" cy="2227351"/>
          </a:xfrm>
          <a:prstGeom prst="rect">
            <a:avLst/>
          </a:prstGeom>
        </p:spPr>
      </p:pic>
    </p:spTree>
    <p:custDataLst>
      <p:tags r:id="rId1"/>
    </p:custDataLst>
    <p:extLst>
      <p:ext uri="{BB962C8B-B14F-4D97-AF65-F5344CB8AC3E}">
        <p14:creationId xmlns:p14="http://schemas.microsoft.com/office/powerpoint/2010/main" val="24687344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7651" y="855861"/>
            <a:ext cx="9156698" cy="4524309"/>
          </a:xfrm>
        </p:spPr>
        <p:txBody>
          <a:bodyPr wrap="square">
            <a:spAutoFit/>
          </a:bodyPr>
          <a:lstStyle/>
          <a:p>
            <a:pPr>
              <a:spcBef>
                <a:spcPts val="3200"/>
              </a:spcBef>
            </a:pPr>
            <a:r>
              <a:rPr lang="en-US" sz="3200" i="0" dirty="0"/>
              <a:t>Our Mission is to Advance, Protect, and </a:t>
            </a:r>
            <a:br>
              <a:rPr lang="en-US" sz="3200" i="0" dirty="0"/>
            </a:br>
            <a:r>
              <a:rPr lang="en-US" sz="3200" i="0" dirty="0"/>
              <a:t>Reward the Practice of Good Medicine.</a:t>
            </a:r>
            <a:br>
              <a:rPr lang="en-US" sz="3200" i="0" dirty="0"/>
            </a:br>
            <a:br>
              <a:rPr lang="en-US" sz="3200" i="0" dirty="0"/>
            </a:br>
            <a:r>
              <a:rPr lang="en-US" sz="3200" i="1" dirty="0"/>
              <a:t>We’re Taking the Mal Out of Malpractice.</a:t>
            </a:r>
            <a:br>
              <a:rPr lang="en-US" sz="3200" i="1" dirty="0"/>
            </a:br>
            <a:br>
              <a:rPr lang="en-US" sz="3200" i="0" dirty="0"/>
            </a:br>
            <a:r>
              <a:rPr lang="en-US" sz="3200" i="0" dirty="0"/>
              <a:t>Thank you!</a:t>
            </a:r>
            <a:br>
              <a:rPr lang="en-US" sz="3200" i="0" dirty="0"/>
            </a:br>
            <a:br>
              <a:rPr lang="en-US" sz="3200" i="0" dirty="0"/>
            </a:br>
            <a:r>
              <a:rPr lang="en-US" sz="3200" i="0" dirty="0">
                <a:hlinkClick r:id="rId3">
                  <a:extLst>
                    <a:ext uri="{A12FA001-AC4F-418D-AE19-62706E023703}">
                      <ahyp:hlinkClr xmlns:ahyp="http://schemas.microsoft.com/office/drawing/2018/hyperlinkcolor" val="tx"/>
                    </a:ext>
                  </a:extLst>
                </a:hlinkClick>
              </a:rPr>
              <a:t>kstillwell@thedoctors.com</a:t>
            </a:r>
            <a:br>
              <a:rPr lang="en-US" sz="3200" i="0" dirty="0"/>
            </a:br>
            <a:r>
              <a:rPr lang="en-US" sz="3200" i="0" dirty="0"/>
              <a:t>800-421-2368, ext. 4254</a:t>
            </a:r>
            <a:br>
              <a:rPr lang="en-US" sz="3200" i="0" dirty="0"/>
            </a:br>
            <a:r>
              <a:rPr lang="en-US" sz="3200" i="0" dirty="0"/>
              <a:t>Cell 562-900-3008</a:t>
            </a:r>
          </a:p>
        </p:txBody>
      </p:sp>
    </p:spTree>
    <p:extLst>
      <p:ext uri="{BB962C8B-B14F-4D97-AF65-F5344CB8AC3E}">
        <p14:creationId xmlns:p14="http://schemas.microsoft.com/office/powerpoint/2010/main" val="20479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365128"/>
            <a:ext cx="10585101" cy="1053943"/>
          </a:xfrm>
        </p:spPr>
        <p:txBody>
          <a:bodyPr anchor="ctr">
            <a:noAutofit/>
          </a:bodyPr>
          <a:lstStyle/>
          <a:p>
            <a:r>
              <a:rPr lang="en-US" sz="2800" dirty="0"/>
              <a:t>Richard Cahill, Esq.</a:t>
            </a:r>
            <a:br>
              <a:rPr lang="en-US" sz="2800" dirty="0"/>
            </a:br>
            <a:r>
              <a:rPr lang="en-US" sz="2800" dirty="0"/>
              <a:t>Vice President and Associate General Counsel</a:t>
            </a:r>
          </a:p>
        </p:txBody>
      </p:sp>
      <p:sp>
        <p:nvSpPr>
          <p:cNvPr id="13" name="Text Placeholder 12"/>
          <p:cNvSpPr>
            <a:spLocks noGrp="1"/>
          </p:cNvSpPr>
          <p:nvPr>
            <p:ph idx="1"/>
          </p:nvPr>
        </p:nvSpPr>
        <p:spPr>
          <a:xfrm>
            <a:off x="863956" y="2001930"/>
            <a:ext cx="7470636" cy="3751175"/>
          </a:xfrm>
        </p:spPr>
        <p:txBody>
          <a:bodyPr vert="horz" lIns="51431" tIns="25716" rIns="51431" bIns="25716" rtlCol="0" anchor="t">
            <a:noAutofit/>
          </a:bodyPr>
          <a:lstStyle/>
          <a:p>
            <a:pPr algn="just" defTabSz="685694">
              <a:lnSpc>
                <a:spcPct val="100000"/>
              </a:lnSpc>
              <a:spcBef>
                <a:spcPts val="0"/>
              </a:spcBef>
              <a:buClrTx/>
              <a:buSzTx/>
              <a:defRPr/>
            </a:pPr>
            <a:r>
              <a:rPr lang="en-US" sz="1400" b="0" i="0" dirty="0">
                <a:latin typeface="Arial" panose="020B0604020202020204" pitchFamily="34" charset="0"/>
                <a:ea typeface="Calibri" panose="020F0502020204030204" pitchFamily="34" charset="0"/>
                <a:cs typeface="Arial" panose="020B0604020202020204" pitchFamily="34" charset="0"/>
              </a:rPr>
              <a:t>Richard Cahill received his undergraduate degree (summa cum laude) from UCLA in 1975 and his Juris Doctorate from Notre Dame Law School in 1978. He served as a deputy district attorney in California at the outset of his career and was subsequently appointed as counsel on the Central Legal Staff of the Nevada Supreme Court before entering private practice in southern California.</a:t>
            </a:r>
          </a:p>
          <a:p>
            <a:pPr algn="just" defTabSz="685694">
              <a:lnSpc>
                <a:spcPct val="100000"/>
              </a:lnSpc>
              <a:spcBef>
                <a:spcPts val="0"/>
              </a:spcBef>
              <a:buClrTx/>
              <a:buSzTx/>
              <a:defRPr/>
            </a:pPr>
            <a:endParaRPr lang="en-US" sz="1400" b="0" i="0" dirty="0">
              <a:latin typeface="Arial" panose="020B0604020202020204" pitchFamily="34" charset="0"/>
              <a:ea typeface="Calibri" panose="020F0502020204030204" pitchFamily="34" charset="0"/>
              <a:cs typeface="Arial" panose="020B0604020202020204" pitchFamily="34" charset="0"/>
            </a:endParaRPr>
          </a:p>
          <a:p>
            <a:pPr algn="just" defTabSz="685694">
              <a:lnSpc>
                <a:spcPct val="100000"/>
              </a:lnSpc>
              <a:spcBef>
                <a:spcPts val="0"/>
              </a:spcBef>
              <a:buClrTx/>
              <a:buSzTx/>
              <a:defRPr/>
            </a:pPr>
            <a:r>
              <a:rPr lang="en-US" sz="1400" b="0" i="0" dirty="0">
                <a:latin typeface="Arial"/>
                <a:ea typeface="Calibri" panose="020F0502020204030204" pitchFamily="34" charset="0"/>
                <a:cs typeface="Arial"/>
              </a:rPr>
              <a:t>Mr. Cahill has specialized in various facets of health care litigation for more than 35 years, including the defense of hospital and physician professional liability claims, managed care contract disputes, network privileges issues and related business torts. His principal clients included Cigna Health Plans, Kaiser-Permanente and Tenet Healthcare Systems. He has completed in excess of 185 trials and binding arbitrations during his career with a combined win-rate of 92% and has been appointed as an arbitrator in more than 350 cases involving complex healthcare issues. Mr. Cahill is Vice President and Associate General Counsel with The Doctors Company and provides legal support to the Claims and Patient Safety Departments, oversees company appellate litigation, researches and submits original content for publication and lectures frequently around the country on topics related to the health care community. He has a preeminent rating with Martindale-Hubbell, the premiere peer-reviewed attorney rating service in the United States.</a:t>
            </a:r>
          </a:p>
        </p:txBody>
      </p:sp>
      <p:sp>
        <p:nvSpPr>
          <p:cNvPr id="4" name="Footer Placeholder 3">
            <a:extLst>
              <a:ext uri="{FF2B5EF4-FFF2-40B4-BE49-F238E27FC236}">
                <a16:creationId xmlns:a16="http://schemas.microsoft.com/office/drawing/2014/main" id="{84E043F2-DA7C-89BE-6753-6C5847078AD4}"/>
              </a:ext>
            </a:extLst>
          </p:cNvPr>
          <p:cNvSpPr>
            <a:spLocks noGrp="1"/>
          </p:cNvSpPr>
          <p:nvPr>
            <p:ph type="ftr" sz="quarter" idx="11"/>
          </p:nvPr>
        </p:nvSpPr>
        <p:spPr/>
        <p:txBody>
          <a:bodyPr/>
          <a:lstStyle/>
          <a:p>
            <a:r>
              <a:rPr lang="en-US" dirty="0"/>
              <a:t>In the Medical Board Hot Seat!</a:t>
            </a:r>
          </a:p>
        </p:txBody>
      </p:sp>
      <p:sp>
        <p:nvSpPr>
          <p:cNvPr id="3" name="Slide Number Placeholder 2">
            <a:extLst>
              <a:ext uri="{FF2B5EF4-FFF2-40B4-BE49-F238E27FC236}">
                <a16:creationId xmlns:a16="http://schemas.microsoft.com/office/drawing/2014/main" id="{01033A99-10E0-803A-40AE-E1BBD802444D}"/>
              </a:ext>
            </a:extLst>
          </p:cNvPr>
          <p:cNvSpPr>
            <a:spLocks noGrp="1"/>
          </p:cNvSpPr>
          <p:nvPr>
            <p:ph type="sldNum" sz="quarter" idx="12"/>
          </p:nvPr>
        </p:nvSpPr>
        <p:spPr/>
        <p:txBody>
          <a:bodyPr/>
          <a:lstStyle/>
          <a:p>
            <a:fld id="{B553BF3B-53D9-42C8-A7F6-F9808B4E7A72}" type="slidenum">
              <a:rPr lang="en-US" smtClean="0"/>
              <a:pPr/>
              <a:t>5</a:t>
            </a:fld>
            <a:endParaRPr lang="en-US" dirty="0"/>
          </a:p>
        </p:txBody>
      </p:sp>
      <p:pic>
        <p:nvPicPr>
          <p:cNvPr id="8" name="Picture 7" descr="A person in a suit and tie&#10;&#10;Description automatically generated with medium confidence">
            <a:extLst>
              <a:ext uri="{FF2B5EF4-FFF2-40B4-BE49-F238E27FC236}">
                <a16:creationId xmlns:a16="http://schemas.microsoft.com/office/drawing/2014/main" id="{E257A770-5DAD-4DA2-B616-AE71B95C0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346" y="2160103"/>
            <a:ext cx="2525999" cy="3566160"/>
          </a:xfrm>
          <a:prstGeom prst="rect">
            <a:avLst/>
          </a:prstGeom>
        </p:spPr>
      </p:pic>
    </p:spTree>
    <p:custDataLst>
      <p:tags r:id="rId1"/>
    </p:custDataLst>
    <p:extLst>
      <p:ext uri="{BB962C8B-B14F-4D97-AF65-F5344CB8AC3E}">
        <p14:creationId xmlns:p14="http://schemas.microsoft.com/office/powerpoint/2010/main" val="16524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AC62-FFB0-4D09-7C09-4948769A2547}"/>
              </a:ext>
            </a:extLst>
          </p:cNvPr>
          <p:cNvSpPr>
            <a:spLocks noGrp="1"/>
          </p:cNvSpPr>
          <p:nvPr>
            <p:ph type="title"/>
          </p:nvPr>
        </p:nvSpPr>
        <p:spPr>
          <a:xfrm>
            <a:off x="806024" y="365128"/>
            <a:ext cx="10585101" cy="1053943"/>
          </a:xfrm>
        </p:spPr>
        <p:txBody>
          <a:bodyPr/>
          <a:lstStyle/>
          <a:p>
            <a:r>
              <a:rPr lang="en-US" sz="2800" dirty="0"/>
              <a:t>Keith Carlson, Esq.</a:t>
            </a:r>
          </a:p>
        </p:txBody>
      </p:sp>
      <p:sp>
        <p:nvSpPr>
          <p:cNvPr id="3" name="Content Placeholder 2">
            <a:extLst>
              <a:ext uri="{FF2B5EF4-FFF2-40B4-BE49-F238E27FC236}">
                <a16:creationId xmlns:a16="http://schemas.microsoft.com/office/drawing/2014/main" id="{2C327517-5AE3-397D-52D2-C52495ED0991}"/>
              </a:ext>
            </a:extLst>
          </p:cNvPr>
          <p:cNvSpPr>
            <a:spLocks noGrp="1"/>
          </p:cNvSpPr>
          <p:nvPr>
            <p:ph idx="1"/>
          </p:nvPr>
        </p:nvSpPr>
        <p:spPr>
          <a:xfrm>
            <a:off x="824686" y="1836704"/>
            <a:ext cx="8121572" cy="3751175"/>
          </a:xfrm>
        </p:spPr>
        <p:txBody>
          <a:bodyPr/>
          <a:lstStyle/>
          <a:p>
            <a:pPr algn="just">
              <a:lnSpc>
                <a:spcPct val="100000"/>
              </a:lnSpc>
              <a:spcBef>
                <a:spcPts val="0"/>
              </a:spcBef>
            </a:pPr>
            <a:r>
              <a:rPr lang="en-US" sz="1300" b="0" i="0" dirty="0">
                <a:ea typeface="Times New Roman" panose="02020603050405020304" pitchFamily="18" charset="0"/>
              </a:rPr>
              <a:t>Keith W. Carlson, founding partner with the law firm of Carlson &amp; Jayakumar LLP, practices all aspects of employment law, healthcare law, and related litigation. Mr. Carlson deals extensively with general employment issues, as well as employment and corporate issues affecting the healthcare industry. He also has experience – in both state and federal courts – in matters involving trade secrets, unfair competition, wage-and-hour claims, sexual-harassment claims, race-discrimination claims, disability-discrimination claims, wrongful-termination claims, business litigation, and representation before administrative agencies.</a:t>
            </a:r>
          </a:p>
          <a:p>
            <a:pPr algn="just">
              <a:lnSpc>
                <a:spcPct val="100000"/>
              </a:lnSpc>
              <a:spcBef>
                <a:spcPts val="0"/>
              </a:spcBef>
            </a:pPr>
            <a:endParaRPr lang="en-US" sz="1300" b="0" i="0" dirty="0">
              <a:ea typeface="Times New Roman" panose="02020603050405020304" pitchFamily="18" charset="0"/>
            </a:endParaRPr>
          </a:p>
          <a:p>
            <a:pPr algn="just">
              <a:lnSpc>
                <a:spcPct val="100000"/>
              </a:lnSpc>
              <a:spcBef>
                <a:spcPts val="0"/>
              </a:spcBef>
            </a:pPr>
            <a:r>
              <a:rPr lang="en-US" sz="1300" b="0" i="0" dirty="0">
                <a:ea typeface="Times New Roman" panose="02020603050405020304" pitchFamily="18" charset="0"/>
              </a:rPr>
              <a:t>In addition to his litigation experience, Mr. Carlson regularly advises clients on contractual matters affecting professional employee compensation, specifically with respect to compliance with federal and state fraud-and-abuse laws. He is a regular guest lecturer at both Cleveland Chiropractic College and the Southern California University of Health Sciences (LACC) on multi-specialty practices, employment law, and practitioner-compensation issues. In addition to healthcare topics, Mr. Carlson frequently speaks on employment and political issues. He is a member of the Orange County Bar Association, Labor and Employment Section, and the National Association of Chiropractic Attorneys.</a:t>
            </a:r>
          </a:p>
          <a:p>
            <a:pPr algn="just">
              <a:lnSpc>
                <a:spcPct val="100000"/>
              </a:lnSpc>
              <a:spcBef>
                <a:spcPts val="0"/>
              </a:spcBef>
            </a:pPr>
            <a:endParaRPr lang="en-US" sz="1300" b="0" i="0" dirty="0">
              <a:ea typeface="Times New Roman" panose="02020603050405020304" pitchFamily="18" charset="0"/>
            </a:endParaRPr>
          </a:p>
          <a:p>
            <a:pPr algn="just">
              <a:lnSpc>
                <a:spcPct val="100000"/>
              </a:lnSpc>
              <a:spcBef>
                <a:spcPts val="0"/>
              </a:spcBef>
            </a:pPr>
            <a:r>
              <a:rPr lang="en-US" sz="1300" b="0" i="0" dirty="0">
                <a:ea typeface="Times New Roman" panose="02020603050405020304" pitchFamily="18" charset="0"/>
              </a:rPr>
              <a:t>Mr. Carlson received his J.D. in 1997 from the University of California, Los Angeles School of Law. Mr. Carlson received his B.A. from the University of California, Los Angeles where he graduated magna cum laude and was selected to Phi Beta Kappa. He was also awarded the Chancellor’s Service Award, for excellence in community service. Mr. Carlson is highly involved in his community. He has served on both the Chapman and Whittier Law School’s Board of Visitors, the Irvine Valley College Foundation, and Santa Ana Unified School District’s Bond Oversight. He currently serves on the Advisory Board for Pacifica Christian High School and is Chairman of the California Republican Lawyers Association. </a:t>
            </a:r>
            <a:endParaRPr lang="en-US" sz="1300" dirty="0"/>
          </a:p>
        </p:txBody>
      </p:sp>
      <p:sp>
        <p:nvSpPr>
          <p:cNvPr id="4" name="Footer Placeholder 3">
            <a:extLst>
              <a:ext uri="{FF2B5EF4-FFF2-40B4-BE49-F238E27FC236}">
                <a16:creationId xmlns:a16="http://schemas.microsoft.com/office/drawing/2014/main" id="{4CC5CA38-2A18-6A38-0E1F-90BA454A518A}"/>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AB0813B7-F13C-13D4-3021-8D93BCB97A04}"/>
              </a:ext>
            </a:extLst>
          </p:cNvPr>
          <p:cNvSpPr>
            <a:spLocks noGrp="1"/>
          </p:cNvSpPr>
          <p:nvPr>
            <p:ph type="sldNum" sz="quarter" idx="12"/>
          </p:nvPr>
        </p:nvSpPr>
        <p:spPr/>
        <p:txBody>
          <a:bodyPr/>
          <a:lstStyle/>
          <a:p>
            <a:fld id="{B553BF3B-53D9-42C8-A7F6-F9808B4E7A72}" type="slidenum">
              <a:rPr lang="en-US" smtClean="0"/>
              <a:t>6</a:t>
            </a:fld>
            <a:endParaRPr lang="en-US" dirty="0"/>
          </a:p>
        </p:txBody>
      </p:sp>
      <p:pic>
        <p:nvPicPr>
          <p:cNvPr id="6" name="Picture 5" descr="Keith W Carlson">
            <a:extLst>
              <a:ext uri="{FF2B5EF4-FFF2-40B4-BE49-F238E27FC236}">
                <a16:creationId xmlns:a16="http://schemas.microsoft.com/office/drawing/2014/main" id="{780EFB84-1AD4-9148-2534-6994A1EC53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7596" y="2160103"/>
            <a:ext cx="2771715" cy="3566160"/>
          </a:xfrm>
          <a:prstGeom prst="rect">
            <a:avLst/>
          </a:prstGeom>
          <a:noFill/>
          <a:ln>
            <a:noFill/>
          </a:ln>
        </p:spPr>
      </p:pic>
    </p:spTree>
    <p:custDataLst>
      <p:tags r:id="rId1"/>
    </p:custDataLst>
    <p:extLst>
      <p:ext uri="{BB962C8B-B14F-4D97-AF65-F5344CB8AC3E}">
        <p14:creationId xmlns:p14="http://schemas.microsoft.com/office/powerpoint/2010/main" val="11864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408-9C6B-696F-7699-67C858CBEDA8}"/>
              </a:ext>
            </a:extLst>
          </p:cNvPr>
          <p:cNvSpPr>
            <a:spLocks noGrp="1"/>
          </p:cNvSpPr>
          <p:nvPr>
            <p:ph type="title"/>
          </p:nvPr>
        </p:nvSpPr>
        <p:spPr>
          <a:xfrm>
            <a:off x="804672" y="365128"/>
            <a:ext cx="10585101" cy="1053943"/>
          </a:xfrm>
        </p:spPr>
        <p:txBody>
          <a:bodyPr/>
          <a:lstStyle/>
          <a:p>
            <a:r>
              <a:rPr lang="en-US" sz="2800" dirty="0"/>
              <a:t>Jehan Jayakumar, Esq. </a:t>
            </a:r>
          </a:p>
        </p:txBody>
      </p:sp>
      <p:sp>
        <p:nvSpPr>
          <p:cNvPr id="3" name="Content Placeholder 2">
            <a:extLst>
              <a:ext uri="{FF2B5EF4-FFF2-40B4-BE49-F238E27FC236}">
                <a16:creationId xmlns:a16="http://schemas.microsoft.com/office/drawing/2014/main" id="{B1AFD777-1AB8-C5D9-4C1D-0A2E7D99F860}"/>
              </a:ext>
            </a:extLst>
          </p:cNvPr>
          <p:cNvSpPr>
            <a:spLocks noGrp="1"/>
          </p:cNvSpPr>
          <p:nvPr>
            <p:ph idx="1"/>
          </p:nvPr>
        </p:nvSpPr>
        <p:spPr>
          <a:xfrm>
            <a:off x="825856" y="1969476"/>
            <a:ext cx="7888936" cy="3751175"/>
          </a:xfrm>
        </p:spPr>
        <p:txBody>
          <a:bodyPr/>
          <a:lstStyle/>
          <a:p>
            <a:r>
              <a:rPr lang="en-US" sz="1600" b="0" i="0" kern="100" dirty="0">
                <a:ea typeface="Calibri" panose="020F0502020204030204" pitchFamily="34" charset="0"/>
                <a:cs typeface="Times New Roman" panose="02020603050405020304" pitchFamily="18" charset="0"/>
              </a:rPr>
              <a:t>Jehan N. Jayakumar is a founding partner of Carlson &amp; Jayakumar LLP, where he practices all aspects of employment law, healthcare law, and related litigation. Mr. Jayakumar deals extensively with general employment issues, as well as employment and corporate issues affecting the healthcare industry. He also has experience in matters involving race discrimination, disability discrimination, sexual harassment claims, wage-and-hour claims, wrongful termination claims, business litigation, and representation before administrative agencies. </a:t>
            </a:r>
          </a:p>
          <a:p>
            <a:r>
              <a:rPr lang="en-US" sz="1600" b="0" i="0" kern="100" dirty="0">
                <a:ea typeface="Calibri" panose="020F0502020204030204" pitchFamily="34" charset="0"/>
                <a:cs typeface="Times New Roman" panose="02020603050405020304" pitchFamily="18" charset="0"/>
              </a:rPr>
              <a:t>In addition to his litigation experience, Mr. Jayakumar regularly advises clients on contractual matters affecting employee compensation. He has also been a guest lecturer for H.J. Ross Company, Inc. on employment law and healthcare issues. Mr. Jayakumar is a member of the Orange County Bar Association, Labor and Employment Section, and the National Association of Chiropractic Attorneys. Mr. Jayakumar received his J.D. in 2002 from the University of California, Davis, School of Law. Mr. Jayakumar received his B.A. degree from the University of California, Irvine in 1999. Prior to joining Carlson &amp; Jayakumar, Mr. Jayakumar was an associate at Carlton DiSante &amp; Freudenberger LLP where he focused on labor and employment litigation (including all forms of discrimination and harassment, wrongful discharge and wage-and-hour litigation), and employer advice and counseling.</a:t>
            </a:r>
          </a:p>
          <a:p>
            <a:endParaRPr lang="en-US" dirty="0"/>
          </a:p>
        </p:txBody>
      </p:sp>
      <p:sp>
        <p:nvSpPr>
          <p:cNvPr id="4" name="Footer Placeholder 3">
            <a:extLst>
              <a:ext uri="{FF2B5EF4-FFF2-40B4-BE49-F238E27FC236}">
                <a16:creationId xmlns:a16="http://schemas.microsoft.com/office/drawing/2014/main" id="{97EB6B7C-7E9C-4263-4687-6100BD89B5E7}"/>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CBA67439-F432-89AA-9D2F-84B176D5E002}"/>
              </a:ext>
            </a:extLst>
          </p:cNvPr>
          <p:cNvSpPr>
            <a:spLocks noGrp="1"/>
          </p:cNvSpPr>
          <p:nvPr>
            <p:ph type="sldNum" sz="quarter" idx="12"/>
          </p:nvPr>
        </p:nvSpPr>
        <p:spPr/>
        <p:txBody>
          <a:bodyPr/>
          <a:lstStyle/>
          <a:p>
            <a:fld id="{B553BF3B-53D9-42C8-A7F6-F9808B4E7A72}" type="slidenum">
              <a:rPr lang="en-US" smtClean="0"/>
              <a:t>7</a:t>
            </a:fld>
            <a:endParaRPr lang="en-US" dirty="0"/>
          </a:p>
        </p:txBody>
      </p:sp>
      <p:pic>
        <p:nvPicPr>
          <p:cNvPr id="6" name="Picture 5" descr="Jehan N Jayakumar">
            <a:extLst>
              <a:ext uri="{FF2B5EF4-FFF2-40B4-BE49-F238E27FC236}">
                <a16:creationId xmlns:a16="http://schemas.microsoft.com/office/drawing/2014/main" id="{63DB8286-C021-CE14-9FD9-59A8582110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5098" y="2160103"/>
            <a:ext cx="2709211" cy="3566160"/>
          </a:xfrm>
          <a:prstGeom prst="rect">
            <a:avLst/>
          </a:prstGeom>
          <a:noFill/>
          <a:ln>
            <a:noFill/>
          </a:ln>
        </p:spPr>
      </p:pic>
    </p:spTree>
    <p:custDataLst>
      <p:tags r:id="rId1"/>
    </p:custDataLst>
    <p:extLst>
      <p:ext uri="{BB962C8B-B14F-4D97-AF65-F5344CB8AC3E}">
        <p14:creationId xmlns:p14="http://schemas.microsoft.com/office/powerpoint/2010/main" val="297566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B590-71D0-A203-1B15-C97897CCC551}"/>
              </a:ext>
            </a:extLst>
          </p:cNvPr>
          <p:cNvSpPr>
            <a:spLocks noGrp="1"/>
          </p:cNvSpPr>
          <p:nvPr>
            <p:ph type="title"/>
          </p:nvPr>
        </p:nvSpPr>
        <p:spPr>
          <a:xfrm>
            <a:off x="718947" y="365128"/>
            <a:ext cx="10585101" cy="1053943"/>
          </a:xfrm>
        </p:spPr>
        <p:txBody>
          <a:bodyPr/>
          <a:lstStyle/>
          <a:p>
            <a:r>
              <a:rPr lang="en-US" sz="2800" dirty="0"/>
              <a:t> Michael Fitzgibbons, MD</a:t>
            </a:r>
          </a:p>
        </p:txBody>
      </p:sp>
      <p:sp>
        <p:nvSpPr>
          <p:cNvPr id="3" name="Content Placeholder 2">
            <a:extLst>
              <a:ext uri="{FF2B5EF4-FFF2-40B4-BE49-F238E27FC236}">
                <a16:creationId xmlns:a16="http://schemas.microsoft.com/office/drawing/2014/main" id="{D09128A5-BB16-BDAD-9CD4-028A56C344FD}"/>
              </a:ext>
            </a:extLst>
          </p:cNvPr>
          <p:cNvSpPr>
            <a:spLocks noGrp="1"/>
          </p:cNvSpPr>
          <p:nvPr>
            <p:ph idx="1"/>
          </p:nvPr>
        </p:nvSpPr>
        <p:spPr>
          <a:xfrm>
            <a:off x="822756" y="2411504"/>
            <a:ext cx="6763032" cy="3751175"/>
          </a:xfrm>
        </p:spPr>
        <p:txBody>
          <a:bodyPr/>
          <a:lstStyle/>
          <a:p>
            <a:pPr algn="just"/>
            <a:r>
              <a:rPr lang="en-US" sz="1800" b="0" i="0" kern="100" dirty="0">
                <a:ea typeface="Calibri" panose="020F0502020204030204" pitchFamily="34" charset="0"/>
                <a:cs typeface="Times New Roman" panose="02020603050405020304" pitchFamily="18" charset="0"/>
              </a:rPr>
              <a:t>Dr Fitzgibbons is a highly respected Infectious Disease specialist in Santa Ana. He is affiliated with multiple hospitals in the area, including Providence St Joseph- Hospital Orange and Chapman Global Medical Center. Dr Fitzgibbons received his medical degree from Georgetown University School of Medicine and completed his internship, residency, and fellowship at UCI Medical Center. </a:t>
            </a:r>
          </a:p>
          <a:p>
            <a:pPr algn="just"/>
            <a:r>
              <a:rPr lang="en-US" sz="1800" b="0" i="0" kern="100" dirty="0">
                <a:ea typeface="Calibri" panose="020F0502020204030204" pitchFamily="34" charset="0"/>
                <a:cs typeface="Times New Roman" panose="02020603050405020304" pitchFamily="18" charset="0"/>
              </a:rPr>
              <a:t>Dr Fitzgibbons is an active, long-term supporter of the Orange County Medical Association and is also a California Medical Association Alternate Delegate.  </a:t>
            </a:r>
          </a:p>
          <a:p>
            <a:endParaRPr lang="en-US" dirty="0"/>
          </a:p>
        </p:txBody>
      </p:sp>
      <p:sp>
        <p:nvSpPr>
          <p:cNvPr id="4" name="Footer Placeholder 3">
            <a:extLst>
              <a:ext uri="{FF2B5EF4-FFF2-40B4-BE49-F238E27FC236}">
                <a16:creationId xmlns:a16="http://schemas.microsoft.com/office/drawing/2014/main" id="{5FC404EF-1122-50D2-BF94-554265E71F47}"/>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26F36301-CAD0-C25A-EDE8-131F65DBD9C9}"/>
              </a:ext>
            </a:extLst>
          </p:cNvPr>
          <p:cNvSpPr>
            <a:spLocks noGrp="1"/>
          </p:cNvSpPr>
          <p:nvPr>
            <p:ph type="sldNum" sz="quarter" idx="12"/>
          </p:nvPr>
        </p:nvSpPr>
        <p:spPr/>
        <p:txBody>
          <a:bodyPr/>
          <a:lstStyle/>
          <a:p>
            <a:fld id="{B553BF3B-53D9-42C8-A7F6-F9808B4E7A72}" type="slidenum">
              <a:rPr lang="en-US" smtClean="0"/>
              <a:t>8</a:t>
            </a:fld>
            <a:endParaRPr lang="en-US" dirty="0"/>
          </a:p>
        </p:txBody>
      </p:sp>
      <p:pic>
        <p:nvPicPr>
          <p:cNvPr id="6" name="Picture 5" descr="A person in a white coat&#10;&#10;Description automatically generated">
            <a:extLst>
              <a:ext uri="{FF2B5EF4-FFF2-40B4-BE49-F238E27FC236}">
                <a16:creationId xmlns:a16="http://schemas.microsoft.com/office/drawing/2014/main" id="{9769E2DD-066E-BC1F-3E26-11C95FC8DA51}"/>
              </a:ext>
            </a:extLst>
          </p:cNvPr>
          <p:cNvPicPr>
            <a:picLocks noChangeAspect="1"/>
          </p:cNvPicPr>
          <p:nvPr/>
        </p:nvPicPr>
        <p:blipFill>
          <a:blip r:embed="rId3"/>
          <a:stretch>
            <a:fillRect/>
          </a:stretch>
        </p:blipFill>
        <p:spPr>
          <a:xfrm>
            <a:off x="8731527" y="2160103"/>
            <a:ext cx="2475851" cy="3566160"/>
          </a:xfrm>
          <a:prstGeom prst="rect">
            <a:avLst/>
          </a:prstGeom>
        </p:spPr>
      </p:pic>
    </p:spTree>
    <p:custDataLst>
      <p:tags r:id="rId1"/>
    </p:custDataLst>
    <p:extLst>
      <p:ext uri="{BB962C8B-B14F-4D97-AF65-F5344CB8AC3E}">
        <p14:creationId xmlns:p14="http://schemas.microsoft.com/office/powerpoint/2010/main" val="2995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603C-2E76-FA5A-5D09-BC8BFB6A1ED7}"/>
              </a:ext>
            </a:extLst>
          </p:cNvPr>
          <p:cNvSpPr>
            <a:spLocks noGrp="1"/>
          </p:cNvSpPr>
          <p:nvPr>
            <p:ph type="title"/>
          </p:nvPr>
        </p:nvSpPr>
        <p:spPr>
          <a:xfrm>
            <a:off x="699897" y="365128"/>
            <a:ext cx="10585101" cy="1053943"/>
          </a:xfrm>
        </p:spPr>
        <p:txBody>
          <a:bodyPr/>
          <a:lstStyle/>
          <a:p>
            <a:r>
              <a:rPr lang="en-US" dirty="0"/>
              <a:t> </a:t>
            </a:r>
            <a:r>
              <a:rPr lang="en-US" sz="2800" dirty="0"/>
              <a:t>Jeffrey Lauber, MD</a:t>
            </a:r>
            <a:endParaRPr lang="en-US" dirty="0"/>
          </a:p>
        </p:txBody>
      </p:sp>
      <p:sp>
        <p:nvSpPr>
          <p:cNvPr id="3" name="Content Placeholder 2">
            <a:extLst>
              <a:ext uri="{FF2B5EF4-FFF2-40B4-BE49-F238E27FC236}">
                <a16:creationId xmlns:a16="http://schemas.microsoft.com/office/drawing/2014/main" id="{70A2E02A-AEC6-3392-C026-8879B07E6836}"/>
              </a:ext>
            </a:extLst>
          </p:cNvPr>
          <p:cNvSpPr>
            <a:spLocks noGrp="1"/>
          </p:cNvSpPr>
          <p:nvPr>
            <p:ph idx="1"/>
          </p:nvPr>
        </p:nvSpPr>
        <p:spPr>
          <a:xfrm>
            <a:off x="825855" y="2369707"/>
            <a:ext cx="7235794" cy="3751175"/>
          </a:xfrm>
        </p:spPr>
        <p:txBody>
          <a:bodyPr/>
          <a:lstStyle/>
          <a:p>
            <a:pPr algn="just">
              <a:lnSpc>
                <a:spcPct val="100000"/>
              </a:lnSpc>
              <a:spcBef>
                <a:spcPts val="0"/>
              </a:spcBef>
            </a:pPr>
            <a:r>
              <a:rPr lang="en-US" sz="1800" b="0" i="0" kern="100" dirty="0">
                <a:ea typeface="Calibri" panose="020F0502020204030204" pitchFamily="34" charset="0"/>
                <a:cs typeface="Times New Roman" panose="02020603050405020304" pitchFamily="18" charset="0"/>
              </a:rPr>
              <a:t>Dr. Jeffrey Lauber, MD a highly respected, Board Certified, dermatologist in Newport Beach, CA has 38 years of experience. He graduated from Keck School of Medicine, University of Southern California in 1985, and completed his residency at Tulane University Hospital and Clinics. Dr. Lauber is affiliated with Hoag Hospital Newport Beach. Dr. Lauber speaks Portuguese, and Spanish.  </a:t>
            </a:r>
          </a:p>
          <a:p>
            <a:pPr algn="just">
              <a:lnSpc>
                <a:spcPct val="100000"/>
              </a:lnSpc>
              <a:spcBef>
                <a:spcPts val="0"/>
              </a:spcBef>
            </a:pPr>
            <a:endParaRPr lang="en-US" sz="1800" b="0" i="0" kern="100" dirty="0">
              <a:ea typeface="Calibri" panose="020F0502020204030204" pitchFamily="34" charset="0"/>
              <a:cs typeface="Times New Roman" panose="02020603050405020304" pitchFamily="18" charset="0"/>
            </a:endParaRPr>
          </a:p>
          <a:p>
            <a:pPr algn="just">
              <a:lnSpc>
                <a:spcPct val="100000"/>
              </a:lnSpc>
              <a:spcBef>
                <a:spcPts val="0"/>
              </a:spcBef>
            </a:pPr>
            <a:r>
              <a:rPr lang="en-US" sz="1800" b="0" i="0" kern="100" dirty="0">
                <a:ea typeface="Calibri" panose="020F0502020204030204" pitchFamily="34" charset="0"/>
                <a:cs typeface="Times New Roman" panose="02020603050405020304" pitchFamily="18" charset="0"/>
              </a:rPr>
              <a:t>Dr. Lauber specializes in the diagnosis and treatment of diseases of the skin. He performs cosmetic procedures, including hair removal, laser therapy, cosmetic filler injections, cryosurgery, tattoo removal, and phototherapy. </a:t>
            </a:r>
          </a:p>
          <a:p>
            <a:pPr algn="just"/>
            <a:endParaRPr lang="en-US" dirty="0"/>
          </a:p>
        </p:txBody>
      </p:sp>
      <p:sp>
        <p:nvSpPr>
          <p:cNvPr id="4" name="Footer Placeholder 3">
            <a:extLst>
              <a:ext uri="{FF2B5EF4-FFF2-40B4-BE49-F238E27FC236}">
                <a16:creationId xmlns:a16="http://schemas.microsoft.com/office/drawing/2014/main" id="{4C1B7B35-4E38-E0BD-0104-5A422239A60D}"/>
              </a:ext>
            </a:extLst>
          </p:cNvPr>
          <p:cNvSpPr>
            <a:spLocks noGrp="1"/>
          </p:cNvSpPr>
          <p:nvPr>
            <p:ph type="ftr" sz="quarter" idx="11"/>
          </p:nvPr>
        </p:nvSpPr>
        <p:spPr/>
        <p:txBody>
          <a:bodyPr/>
          <a:lstStyle/>
          <a:p>
            <a:r>
              <a:rPr lang="en-US" dirty="0"/>
              <a:t>In the Medical Board Hot Seat!</a:t>
            </a:r>
          </a:p>
        </p:txBody>
      </p:sp>
      <p:sp>
        <p:nvSpPr>
          <p:cNvPr id="5" name="Slide Number Placeholder 4">
            <a:extLst>
              <a:ext uri="{FF2B5EF4-FFF2-40B4-BE49-F238E27FC236}">
                <a16:creationId xmlns:a16="http://schemas.microsoft.com/office/drawing/2014/main" id="{D18AF7E2-0293-6D6A-7068-88443B97FF79}"/>
              </a:ext>
            </a:extLst>
          </p:cNvPr>
          <p:cNvSpPr>
            <a:spLocks noGrp="1"/>
          </p:cNvSpPr>
          <p:nvPr>
            <p:ph type="sldNum" sz="quarter" idx="12"/>
          </p:nvPr>
        </p:nvSpPr>
        <p:spPr/>
        <p:txBody>
          <a:bodyPr/>
          <a:lstStyle/>
          <a:p>
            <a:fld id="{B553BF3B-53D9-42C8-A7F6-F9808B4E7A72}" type="slidenum">
              <a:rPr lang="en-US" smtClean="0"/>
              <a:t>9</a:t>
            </a:fld>
            <a:endParaRPr lang="en-US" dirty="0"/>
          </a:p>
        </p:txBody>
      </p:sp>
      <p:pic>
        <p:nvPicPr>
          <p:cNvPr id="6" name="Picture 5" descr="A person in a white coat&#10;&#10;Description automatically generated">
            <a:extLst>
              <a:ext uri="{FF2B5EF4-FFF2-40B4-BE49-F238E27FC236}">
                <a16:creationId xmlns:a16="http://schemas.microsoft.com/office/drawing/2014/main" id="{B8FA644D-2A24-E7D9-4D04-782B6EC73D22}"/>
              </a:ext>
            </a:extLst>
          </p:cNvPr>
          <p:cNvPicPr>
            <a:picLocks noChangeAspect="1"/>
          </p:cNvPicPr>
          <p:nvPr/>
        </p:nvPicPr>
        <p:blipFill>
          <a:blip r:embed="rId3"/>
          <a:stretch>
            <a:fillRect/>
          </a:stretch>
        </p:blipFill>
        <p:spPr>
          <a:xfrm>
            <a:off x="8584390" y="2369707"/>
            <a:ext cx="2781755" cy="3136887"/>
          </a:xfrm>
          <a:prstGeom prst="rect">
            <a:avLst/>
          </a:prstGeom>
        </p:spPr>
      </p:pic>
    </p:spTree>
    <p:custDataLst>
      <p:tags r:id="rId1"/>
    </p:custDataLst>
    <p:extLst>
      <p:ext uri="{BB962C8B-B14F-4D97-AF65-F5344CB8AC3E}">
        <p14:creationId xmlns:p14="http://schemas.microsoft.com/office/powerpoint/2010/main" val="117607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571"/>
  <p:tag name="ARTICULATE_TITLE_TAG" val="What IS and What IS NOT PHI"/>
  <p:tag name="ELAPSEDTIME" val="82.362"/>
  <p:tag name="ARTICULATE_USED_LAYOUT" val="10"/>
  <p:tag name="ARTICULATE_NAV_LEVEL" val="1"/>
  <p:tag name="ARTICULATE_SLIDE_PRESENTER_GUID" val="c2e34c27-c47d-49f7-815e-2f504b84504f"/>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571"/>
  <p:tag name="ARTICULATE_TITLE_TAG" val="What IS and What IS NOT PHI"/>
  <p:tag name="ELAPSEDTIME" val="82.362"/>
  <p:tag name="ARTICULATE_USED_LAYOUT" val="10"/>
  <p:tag name="ARTICULATE_NAV_LEVEL" val="1"/>
  <p:tag name="ARTICULATE_SLIDE_PRESENTER_GUID" val="c2e34c27-c47d-49f7-815e-2f504b84504f"/>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0727_PPT_newTitleSlides_AddToBothTemplates_040217_LW_standard_v1">
  <a:themeElements>
    <a:clrScheme name="The Doctors 3">
      <a:dk1>
        <a:srgbClr val="414042"/>
      </a:dk1>
      <a:lt1>
        <a:srgbClr val="F5F6F6"/>
      </a:lt1>
      <a:dk2>
        <a:srgbClr val="808285"/>
      </a:dk2>
      <a:lt2>
        <a:srgbClr val="8CA7D0"/>
      </a:lt2>
      <a:accent1>
        <a:srgbClr val="03A4DC"/>
      </a:accent1>
      <a:accent2>
        <a:srgbClr val="253C56"/>
      </a:accent2>
      <a:accent3>
        <a:srgbClr val="FCBA2D"/>
      </a:accent3>
      <a:accent4>
        <a:srgbClr val="3B4B6C"/>
      </a:accent4>
      <a:accent5>
        <a:srgbClr val="EE3024"/>
      </a:accent5>
      <a:accent6>
        <a:srgbClr val="1D656B"/>
      </a:accent6>
      <a:hlink>
        <a:srgbClr val="808285"/>
      </a:hlink>
      <a:folHlink>
        <a:srgbClr val="8082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01C1F"/>
        </a:solidFill>
        <a:ln>
          <a:noFill/>
        </a:ln>
      </a:spPr>
      <a:bodyPr lIns="0" rIns="0" rtlCol="0" anchor="ctr"/>
      <a:lstStyle>
        <a:defPPr algn="ctr">
          <a:lnSpc>
            <a:spcPct val="90000"/>
          </a:lnSpc>
          <a:defRPr sz="1600" i="1" dirty="0" err="1" smtClean="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a:solidFill>
            <a:srgbClr val="4D638C"/>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90000"/>
          </a:lnSpc>
          <a:defRPr i="1" smtClean="0">
            <a:solidFill>
              <a:schemeClr val="tx2"/>
            </a:solidFill>
          </a:defRPr>
        </a:defPPr>
      </a:lstStyle>
    </a:txDef>
  </a:objectDefaults>
  <a:extraClrSchemeLst/>
  <a:extLst>
    <a:ext uri="{05A4C25C-085E-4340-85A3-A5531E510DB2}">
      <thm15:themeFamily xmlns:thm15="http://schemas.microsoft.com/office/thememl/2012/main" name="10727_PPT_newTitleSlides_AddToBothTemplates_040217_LW_standard_v1" id="{37AB855B-236D-0842-A573-123EE804A76F}" vid="{166BD897-D98D-AA4B-A412-1DBEB5D61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10727_PPT_Standard4-3_040717_LW_v1</Template>
  <TotalTime>310</TotalTime>
  <Words>3901</Words>
  <Application>Microsoft Office PowerPoint</Application>
  <PresentationFormat>Widescreen</PresentationFormat>
  <Paragraphs>349</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Lucida Grande</vt:lpstr>
      <vt:lpstr>Roboto</vt:lpstr>
      <vt:lpstr>Segoe UI Symbol</vt:lpstr>
      <vt:lpstr>Tahoma</vt:lpstr>
      <vt:lpstr>Times New Roman</vt:lpstr>
      <vt:lpstr>Wingdings</vt:lpstr>
      <vt:lpstr>10727_PPT_newTitleSlides_AddToBothTemplates_040217_LW_standard_v1</vt:lpstr>
      <vt:lpstr>In the Medical Board Hot Seat!</vt:lpstr>
      <vt:lpstr>PowerPoint Presentation</vt:lpstr>
      <vt:lpstr>PowerPoint Presentation</vt:lpstr>
      <vt:lpstr>Kathleen Stillwell, RN, MPA, MHSA, CPHRM Senior Patient Safety Risk Manager</vt:lpstr>
      <vt:lpstr>Richard Cahill, Esq. Vice President and Associate General Counsel</vt:lpstr>
      <vt:lpstr>Keith Carlson, Esq.</vt:lpstr>
      <vt:lpstr>Jehan Jayakumar, Esq. </vt:lpstr>
      <vt:lpstr> Michael Fitzgibbons, MD</vt:lpstr>
      <vt:lpstr> Jeffrey Lauber, MD</vt:lpstr>
      <vt:lpstr>G. Scott Smith, MD, FAAFP</vt:lpstr>
      <vt:lpstr>Objectives</vt:lpstr>
      <vt:lpstr>PowerPoint Presentation</vt:lpstr>
      <vt:lpstr>Disclosure for Speakers</vt:lpstr>
      <vt:lpstr>Cast of Characters</vt:lpstr>
      <vt:lpstr>A Medical Board Investigation Changes Your Life</vt:lpstr>
      <vt:lpstr>CA Medical Board Receives an Average of 40 Complaints  a Day</vt:lpstr>
      <vt:lpstr>PowerPoint Presentation</vt:lpstr>
      <vt:lpstr>PowerPoint Presentation</vt:lpstr>
      <vt:lpstr>Medical Board of California Consumer Complaint Form</vt:lpstr>
      <vt:lpstr> What Do Physicians Say?</vt:lpstr>
      <vt:lpstr>Medical Board Responsibilities</vt:lpstr>
      <vt:lpstr>Medical Board Responsibilities</vt:lpstr>
      <vt:lpstr>Medical Board Investigates Complaints</vt:lpstr>
      <vt:lpstr> Complaints to Medical Board</vt:lpstr>
      <vt:lpstr>To Consumers: The Board does not have jurisdiction over the following:  </vt:lpstr>
      <vt:lpstr>To Consumers:   The Board does have jurisdiction over the following:  </vt:lpstr>
      <vt:lpstr>In the Hot Seat! Scenario I</vt:lpstr>
      <vt:lpstr>PowerPoint Presentation</vt:lpstr>
      <vt:lpstr>Allegations: Violation of patient privacy and confidentiality and  Failure to follow federal and state HIPAA requirements </vt:lpstr>
      <vt:lpstr>Patient Safety Considerations</vt:lpstr>
      <vt:lpstr>In the Hot Seat! Scenario II</vt:lpstr>
      <vt:lpstr>Complaint  </vt:lpstr>
      <vt:lpstr>Allegations of Fraud in Medical Records </vt:lpstr>
      <vt:lpstr>Patient Safety Considerations</vt:lpstr>
      <vt:lpstr>In the Hot Seat Scenario III</vt:lpstr>
      <vt:lpstr>Complaint </vt:lpstr>
      <vt:lpstr>Allegations: Drug Overdose Resulting in Death of Patient </vt:lpstr>
      <vt:lpstr>Patient Safety Considerations</vt:lpstr>
      <vt:lpstr> The Patient’s Point of View</vt:lpstr>
      <vt:lpstr>Social Determinants of Health </vt:lpstr>
      <vt:lpstr>Culture and Health Literacy: Important Elements of Care </vt:lpstr>
      <vt:lpstr>PowerPoint Presentation</vt:lpstr>
      <vt:lpstr>Please sign-in for CME session and complete    evaluation by 5 pm November 9, 2023, to claim CME credit </vt:lpstr>
      <vt:lpstr>Our Mission is to Advance, Protect, and  Reward the Practice of Good Medicine.  We’re Taking the Mal Out of Malpractice.  Thank you!  kstillwell@thedoctors.com 800-421-2368, ext. 4254 Cell 562-900-3008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Tina</dc:creator>
  <cp:lastModifiedBy>Holly Appelbaum</cp:lastModifiedBy>
  <cp:revision>23</cp:revision>
  <cp:lastPrinted>2016-09-27T04:01:19Z</cp:lastPrinted>
  <dcterms:created xsi:type="dcterms:W3CDTF">2021-09-07T18:02:34Z</dcterms:created>
  <dcterms:modified xsi:type="dcterms:W3CDTF">2023-11-03T17:53:34Z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9AC3BC1C-5BF3-4544-961C-234E0C09E1B3</vt:lpwstr>
  </property>
  <property fmtid="{D5CDD505-2E9C-101B-9397-08002B2CF9AE}" pid="3" name="ArticulatePath">
    <vt:lpwstr>In the Med Brd Hot Seat! </vt:lpwstr>
  </property>
</Properties>
</file>